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0" r:id="rId1"/>
  </p:sldMasterIdLst>
  <p:notesMasterIdLst>
    <p:notesMasterId r:id="rId14"/>
  </p:notesMasterIdLst>
  <p:handoutMasterIdLst>
    <p:handoutMasterId r:id="rId15"/>
  </p:handoutMasterIdLst>
  <p:sldIdLst>
    <p:sldId id="256" r:id="rId2"/>
    <p:sldId id="259" r:id="rId3"/>
    <p:sldId id="277" r:id="rId4"/>
    <p:sldId id="276" r:id="rId5"/>
    <p:sldId id="288" r:id="rId6"/>
    <p:sldId id="274" r:id="rId7"/>
    <p:sldId id="315" r:id="rId8"/>
    <p:sldId id="278" r:id="rId9"/>
    <p:sldId id="378" r:id="rId10"/>
    <p:sldId id="313" r:id="rId11"/>
    <p:sldId id="379" r:id="rId12"/>
    <p:sldId id="380" r:id="rId13"/>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5pPr>
    <a:lvl6pPr marL="22860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6pPr>
    <a:lvl7pPr marL="27432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7pPr>
    <a:lvl8pPr marL="32004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8pPr>
    <a:lvl9pPr marL="36576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2FF"/>
    <a:srgbClr val="6C3D0A"/>
    <a:srgbClr val="8955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88"/>
    <p:restoredTop sz="90959"/>
  </p:normalViewPr>
  <p:slideViewPr>
    <p:cSldViewPr>
      <p:cViewPr varScale="1">
        <p:scale>
          <a:sx n="147" d="100"/>
          <a:sy n="147" d="100"/>
        </p:scale>
        <p:origin x="304" y="184"/>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FD49530-5DC3-E740-9296-6D624DEE265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6147" name="Rectangle 3">
            <a:extLst>
              <a:ext uri="{FF2B5EF4-FFF2-40B4-BE49-F238E27FC236}">
                <a16:creationId xmlns:a16="http://schemas.microsoft.com/office/drawing/2014/main" id="{09B201A1-DAEE-4C42-B07F-F575DA95541F}"/>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6148" name="Rectangle 4">
            <a:extLst>
              <a:ext uri="{FF2B5EF4-FFF2-40B4-BE49-F238E27FC236}">
                <a16:creationId xmlns:a16="http://schemas.microsoft.com/office/drawing/2014/main" id="{80FA1987-7D0D-B040-88DF-C6CB3828BB38}"/>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6149" name="Rectangle 5">
            <a:extLst>
              <a:ext uri="{FF2B5EF4-FFF2-40B4-BE49-F238E27FC236}">
                <a16:creationId xmlns:a16="http://schemas.microsoft.com/office/drawing/2014/main" id="{D8C2DE50-56AD-614A-BB5C-195D52E8B321}"/>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97602E4-DAB4-6C45-A83C-A61779C5062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060F9EC-22B5-9A4B-ADB7-4A4E8F32A355}"/>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8195" name="Rectangle 3">
            <a:extLst>
              <a:ext uri="{FF2B5EF4-FFF2-40B4-BE49-F238E27FC236}">
                <a16:creationId xmlns:a16="http://schemas.microsoft.com/office/drawing/2014/main" id="{29D45C31-1020-2B46-9465-E0EC7B96FD3E}"/>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8196" name="Rectangle 4">
            <a:extLst>
              <a:ext uri="{FF2B5EF4-FFF2-40B4-BE49-F238E27FC236}">
                <a16:creationId xmlns:a16="http://schemas.microsoft.com/office/drawing/2014/main" id="{4F3CF2F2-960B-654D-9C1D-2E4DC1D18CC5}"/>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a:extLst>
              <a:ext uri="{FF2B5EF4-FFF2-40B4-BE49-F238E27FC236}">
                <a16:creationId xmlns:a16="http://schemas.microsoft.com/office/drawing/2014/main" id="{47E7311C-B376-A448-B793-AEF13672887F}"/>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198" name="Rectangle 6">
            <a:extLst>
              <a:ext uri="{FF2B5EF4-FFF2-40B4-BE49-F238E27FC236}">
                <a16:creationId xmlns:a16="http://schemas.microsoft.com/office/drawing/2014/main" id="{2E0C08F1-D357-FA45-856D-BEB000A3F8BF}"/>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8199" name="Rectangle 7">
            <a:extLst>
              <a:ext uri="{FF2B5EF4-FFF2-40B4-BE49-F238E27FC236}">
                <a16:creationId xmlns:a16="http://schemas.microsoft.com/office/drawing/2014/main" id="{CE8B8C23-187A-F646-8E4E-D5672E2ED27C}"/>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A6DE5C7-DB57-BF4C-99EE-FE8591A87912}"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Frequency" TargetMode="External"/><Relationship Id="rId3" Type="http://schemas.openxmlformats.org/officeDocument/2006/relationships/hyperlink" Target="https://en.wikipedia.org/wiki/Atomic_nucleus" TargetMode="External"/><Relationship Id="rId7" Type="http://schemas.openxmlformats.org/officeDocument/2006/relationships/hyperlink" Target="https://en.wikipedia.org/wiki/Precess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Magnetic_moment" TargetMode="External"/><Relationship Id="rId5" Type="http://schemas.openxmlformats.org/officeDocument/2006/relationships/hyperlink" Target="https://en.wikipedia.org/wiki/Magnetic_field" TargetMode="External"/><Relationship Id="rId4" Type="http://schemas.openxmlformats.org/officeDocument/2006/relationships/hyperlink" Target="https://en.wikipedia.org/wiki/Electron" TargetMode="External"/><Relationship Id="rId9" Type="http://schemas.openxmlformats.org/officeDocument/2006/relationships/hyperlink" Target="https://en.wikipedia.org/wiki/Hertz"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i.org/10.1148/rg.26si06551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C742F4-277C-2F42-91BA-EF8142C6DCC0}"/>
              </a:ext>
            </a:extLst>
          </p:cNvPr>
          <p:cNvSpPr>
            <a:spLocks noGrp="1" noChangeArrowheads="1"/>
          </p:cNvSpPr>
          <p:nvPr>
            <p:ph type="sldNum" sz="quarter" idx="5"/>
          </p:nvPr>
        </p:nvSpPr>
        <p:spPr>
          <a:ln/>
        </p:spPr>
        <p:txBody>
          <a:bodyPr/>
          <a:lstStyle/>
          <a:p>
            <a:fld id="{8D4D592D-3AF3-294F-BF9E-B56DDA7E9F25}" type="slidenum">
              <a:rPr lang="en-US" altLang="en-US"/>
              <a:pPr/>
              <a:t>0</a:t>
            </a:fld>
            <a:endParaRPr lang="en-US" altLang="en-US"/>
          </a:p>
        </p:txBody>
      </p:sp>
      <p:sp>
        <p:nvSpPr>
          <p:cNvPr id="9218" name="Rectangle 2">
            <a:extLst>
              <a:ext uri="{FF2B5EF4-FFF2-40B4-BE49-F238E27FC236}">
                <a16:creationId xmlns:a16="http://schemas.microsoft.com/office/drawing/2014/main" id="{6A03B266-74AC-BA46-9784-A4393A25D417}"/>
              </a:ext>
            </a:extLst>
          </p:cNvPr>
          <p:cNvSpPr>
            <a:spLocks noGrp="1" noRot="1" noChangeAspect="1" noChangeArrowheads="1" noTextEdit="1"/>
          </p:cNvSpPr>
          <p:nvPr>
            <p:ph type="sldImg"/>
          </p:nvPr>
        </p:nvSpPr>
        <p:spPr>
          <a:xfrm>
            <a:off x="381000" y="685800"/>
            <a:ext cx="6096000" cy="3429000"/>
          </a:xfrm>
          <a:ln/>
        </p:spPr>
      </p:sp>
      <p:sp>
        <p:nvSpPr>
          <p:cNvPr id="9219" name="Rectangle 3">
            <a:extLst>
              <a:ext uri="{FF2B5EF4-FFF2-40B4-BE49-F238E27FC236}">
                <a16:creationId xmlns:a16="http://schemas.microsoft.com/office/drawing/2014/main" id="{9F402912-7B0F-DD45-BC27-E5A8C9AA9E2A}"/>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05903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NODDI model calculates signal A and tries to fit it with measured signal M with maximum likelihood framework with </a:t>
            </a:r>
            <a:r>
              <a:rPr lang="en-US" dirty="0" err="1"/>
              <a:t>rician</a:t>
            </a:r>
            <a:r>
              <a:rPr lang="en-US" dirty="0"/>
              <a:t> loglikelihood function.</a:t>
            </a:r>
          </a:p>
          <a:p>
            <a:endParaRPr lang="en-US" dirty="0"/>
          </a:p>
          <a:p>
            <a:r>
              <a:rPr lang="en-US" dirty="0"/>
              <a:t>I’ll explain how this model generates signals when a protocol is given [a protocol is a set of b-value denoted by </a:t>
            </a:r>
            <a:r>
              <a:rPr lang="en-US" b="1" dirty="0"/>
              <a:t>b</a:t>
            </a:r>
            <a:r>
              <a:rPr lang="en-US" dirty="0"/>
              <a:t> and </a:t>
            </a:r>
            <a:r>
              <a:rPr lang="en-US" dirty="0" err="1"/>
              <a:t>bvectors</a:t>
            </a:r>
            <a:r>
              <a:rPr lang="en-US" dirty="0"/>
              <a:t> denoted by </a:t>
            </a:r>
            <a:r>
              <a:rPr lang="en-US" b="1" dirty="0"/>
              <a:t>q</a:t>
            </a:r>
            <a:r>
              <a:rPr lang="en-US" dirty="0"/>
              <a:t> here].</a:t>
            </a:r>
          </a:p>
          <a:p>
            <a:r>
              <a:rPr lang="en-US" dirty="0"/>
              <a:t>To characterize the brain tissue, NODDI assumes there are 3 signal contributions. </a:t>
            </a:r>
          </a:p>
          <a:p>
            <a:endParaRPr lang="en-US" dirty="0"/>
          </a:p>
          <a:p>
            <a:pPr marL="228600" indent="-228600">
              <a:buAutoNum type="arabicPeriod"/>
            </a:pPr>
            <a:r>
              <a:rPr lang="en-US" dirty="0"/>
              <a:t>The simplest signal model comes from the standing water signal and as modelled with the exponential decay with a known diffusion coefficient from the literature. </a:t>
            </a:r>
          </a:p>
          <a:p>
            <a:pPr marL="228600" indent="-228600">
              <a:buAutoNum type="arabicPeriod"/>
            </a:pPr>
            <a:r>
              <a:rPr lang="en-US" dirty="0"/>
              <a:t>The second one is the Intracellular signal model. This is the </a:t>
            </a:r>
            <a:r>
              <a:rPr lang="en-US" dirty="0" err="1"/>
              <a:t>cdf</a:t>
            </a:r>
            <a:r>
              <a:rPr lang="en-US" dirty="0"/>
              <a:t> of the probability density function modelled with a confluent hypergeometric function called Watson distribution (illustrated at right). It has a kappa parameter that determines the geometry of the fiber. The </a:t>
            </a:r>
            <a:r>
              <a:rPr lang="en-US" dirty="0" err="1"/>
              <a:t>cdf</a:t>
            </a:r>
            <a:r>
              <a:rPr lang="en-US" dirty="0"/>
              <a:t> is weighted with exponential decay with a constant diffusion coefficient factor for each sampled direction.</a:t>
            </a:r>
          </a:p>
          <a:p>
            <a:pPr marL="228600" indent="-228600">
              <a:buAutoNum type="arabicPeriod"/>
            </a:pPr>
            <a:r>
              <a:rPr lang="en-US" dirty="0"/>
              <a:t>The third one is the extracellular signal model and whose diffusion coefficient is related to parallel diffusion coefficient. And the </a:t>
            </a:r>
            <a:r>
              <a:rPr lang="en-US" dirty="0" err="1"/>
              <a:t>cdf</a:t>
            </a:r>
            <a:r>
              <a:rPr lang="en-US" dirty="0"/>
              <a:t> is calculated with the help of an analytical form.</a:t>
            </a:r>
          </a:p>
          <a:p>
            <a:pPr marL="228600" indent="-228600">
              <a:buAutoNum type="arabicPeriod"/>
            </a:pPr>
            <a:endParaRPr lang="en-US" dirty="0"/>
          </a:p>
          <a:p>
            <a:r>
              <a:rPr lang="en-US" dirty="0"/>
              <a:t>This 3 signals are then weighted with a probabilistic contribution from each compartment termed as volume fraction.</a:t>
            </a:r>
          </a:p>
          <a:p>
            <a:endParaRPr lang="en-US" dirty="0"/>
          </a:p>
          <a:p>
            <a:endParaRPr lang="en-US" dirty="0"/>
          </a:p>
          <a:p>
            <a:r>
              <a:rPr lang="en-US" dirty="0"/>
              <a:t>### Possible questions-</a:t>
            </a:r>
          </a:p>
          <a:p>
            <a:r>
              <a:rPr lang="en-US" dirty="0"/>
              <a:t>Why exponential decay? Because any signal whether it be from extracellular, intracellular or isotropic, with increasing b-value it will decay exponentially. That’s how MR signal from any substance decays</a:t>
            </a:r>
          </a:p>
          <a:p>
            <a:endParaRPr lang="en-US" dirty="0"/>
          </a:p>
          <a:p>
            <a:r>
              <a:rPr lang="en-US" dirty="0"/>
              <a:t>###</a:t>
            </a:r>
          </a:p>
          <a:p>
            <a:r>
              <a:rPr lang="en-US" dirty="0"/>
              <a:t>Add more slide regarding how they said 1 shelled estimation is not good.</a:t>
            </a: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9</a:t>
            </a:fld>
            <a:endParaRPr lang="en-US" altLang="en-US"/>
          </a:p>
        </p:txBody>
      </p:sp>
    </p:spTree>
    <p:extLst>
      <p:ext uri="{BB962C8B-B14F-4D97-AF65-F5344CB8AC3E}">
        <p14:creationId xmlns:p14="http://schemas.microsoft.com/office/powerpoint/2010/main" val="12359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Might look like an MR scan will replace GRE in the future 🤖 … ? </a:t>
            </a:r>
            <a:endParaRPr lang="en-US" sz="1200" kern="1200" dirty="0">
              <a:solidFill>
                <a:schemeClr val="tx1"/>
              </a:solidFill>
              <a:effectLst/>
              <a:latin typeface="Arial" panose="020B0604020202020204" pitchFamily="34" charset="0"/>
              <a:ea typeface="MS Pゴシック" pitchFamily="-92"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panose="020B0604020202020204" pitchFamily="34" charset="0"/>
              <a:ea typeface="MS Pゴシック" pitchFamily="-92"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panose="020B0604020202020204" pitchFamily="34" charset="0"/>
              <a:ea typeface="MS Pゴシック" pitchFamily="-92"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S Pゴシック" pitchFamily="-92" charset="-128"/>
                <a:cs typeface="+mn-cs"/>
              </a:rPr>
              <a:t>Intellectual performance is likely to benefit from this kind of microstructural architecture since restricting synaptic connections to an efficient minimum facilitates the differentiation of signals from noise while saving network and energy resources </a:t>
            </a:r>
            <a:endParaRPr lang="en-US" dirty="0"/>
          </a:p>
          <a:p>
            <a:r>
              <a:rPr lang="en-US" dirty="0">
                <a:effectLst/>
              </a:rPr>
              <a:t># </a:t>
            </a:r>
            <a:r>
              <a:rPr lang="en-US" dirty="0" err="1">
                <a:effectLst/>
              </a:rPr>
              <a:t>Conel</a:t>
            </a:r>
            <a:r>
              <a:rPr lang="en-US" dirty="0">
                <a:effectLst/>
              </a:rPr>
              <a:t> looked at the </a:t>
            </a:r>
            <a:br>
              <a:rPr lang="en-US" dirty="0">
                <a:effectLst/>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1</a:t>
            </a:fld>
            <a:endParaRPr lang="en-US" altLang="en-US"/>
          </a:p>
        </p:txBody>
      </p:sp>
    </p:spTree>
    <p:extLst>
      <p:ext uri="{BB962C8B-B14F-4D97-AF65-F5344CB8AC3E}">
        <p14:creationId xmlns:p14="http://schemas.microsoft.com/office/powerpoint/2010/main" val="1912597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anose="020B0604020202020204" pitchFamily="34" charset="0"/>
                <a:ea typeface="MS Pゴシック" pitchFamily="-92" charset="-128"/>
                <a:cs typeface="+mn-cs"/>
              </a:rPr>
              <a:t>1. In diffusion MRI, the term diffusion is based on the physics that when a gradient is applied the regions of hindered diffusion will result in higher signal and there will be signal loss at the regions of free diffusion. </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2. The first figure with blue dots give a representation of water molecules in a restricted region moving with </a:t>
            </a:r>
            <a:r>
              <a:rPr lang="en-US" sz="1200" b="0" i="0" u="none" strike="noStrike" kern="1200" dirty="0" err="1">
                <a:solidFill>
                  <a:schemeClr val="tx1"/>
                </a:solidFill>
                <a:effectLst/>
                <a:latin typeface="Arial" panose="020B0604020202020204" pitchFamily="34" charset="0"/>
                <a:ea typeface="MS Pゴシック" pitchFamily="-92" charset="-128"/>
                <a:cs typeface="+mn-cs"/>
              </a:rPr>
              <a:t>brownian</a:t>
            </a:r>
            <a:r>
              <a:rPr lang="en-US" sz="1200" b="0" i="0" u="none" strike="noStrike" kern="1200" dirty="0">
                <a:solidFill>
                  <a:schemeClr val="tx1"/>
                </a:solidFill>
                <a:effectLst/>
                <a:latin typeface="Arial" panose="020B0604020202020204" pitchFamily="34" charset="0"/>
                <a:ea typeface="MS Pゴシック" pitchFamily="-92" charset="-128"/>
                <a:cs typeface="+mn-cs"/>
              </a:rPr>
              <a:t> motion. </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3. Now we represent the net spin (or the magnetic alignment of that region) in figure A. Here in figure A. we see a common spin echo sequence where Echo is the read MR signal after applying 90* and 180* pulse. The read signal is the signal that we get from the restricted region. So, we can say the spin echo sequence is the common way we quantify signal of a voxel.</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Now, the only thing that's left is adding the diffusion gradient to this sequence.</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4. At figure B, We apply two same diffusion encoding gradient before and after the 180* pulse and the Gradient applied are of opposite polarity. So, effect of opposite gradients cancel out for a "spin that doesn’t move" and signal over there is higher. Opposite happens for the spins that moves.</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Also the higher the number of </a:t>
            </a:r>
            <a:r>
              <a:rPr lang="en-US" sz="1200" b="0" i="0" u="none" strike="noStrike" kern="1200" dirty="0" err="1">
                <a:solidFill>
                  <a:schemeClr val="tx1"/>
                </a:solidFill>
                <a:effectLst/>
                <a:latin typeface="Arial" panose="020B0604020202020204" pitchFamily="34" charset="0"/>
                <a:ea typeface="MS Pゴシック" pitchFamily="-92" charset="-128"/>
                <a:cs typeface="+mn-cs"/>
              </a:rPr>
              <a:t>repetation</a:t>
            </a:r>
            <a:r>
              <a:rPr lang="en-US" sz="1200" b="0" i="0" u="none" strike="noStrike" kern="1200" dirty="0">
                <a:solidFill>
                  <a:schemeClr val="tx1"/>
                </a:solidFill>
                <a:effectLst/>
                <a:latin typeface="Arial" panose="020B0604020202020204" pitchFamily="34" charset="0"/>
                <a:ea typeface="MS Pゴシック" pitchFamily="-92" charset="-128"/>
                <a:cs typeface="+mn-cs"/>
              </a:rPr>
              <a:t> in different direction, the better diffusion analysis. And the minimum has to be 6 </a:t>
            </a:r>
            <a:r>
              <a:rPr lang="en-US" sz="1200" b="0" i="0" u="none" strike="noStrike" kern="1200" dirty="0" err="1">
                <a:solidFill>
                  <a:schemeClr val="tx1"/>
                </a:solidFill>
                <a:effectLst/>
                <a:latin typeface="Arial" panose="020B0604020202020204" pitchFamily="34" charset="0"/>
                <a:ea typeface="MS Pゴシック" pitchFamily="-92" charset="-128"/>
                <a:cs typeface="+mn-cs"/>
              </a:rPr>
              <a:t>acquisions</a:t>
            </a:r>
            <a:r>
              <a:rPr lang="en-US" sz="1200" b="0" i="0" u="none" strike="noStrike" kern="1200" dirty="0">
                <a:solidFill>
                  <a:schemeClr val="tx1"/>
                </a:solidFill>
                <a:effectLst/>
                <a:latin typeface="Arial" panose="020B0604020202020204" pitchFamily="34" charset="0"/>
                <a:ea typeface="MS Pゴシック" pitchFamily="-92" charset="-128"/>
                <a:cs typeface="+mn-cs"/>
              </a:rPr>
              <a:t> to be able to solve this (5) equation s=s0exp(-</a:t>
            </a:r>
            <a:r>
              <a:rPr lang="en-US" sz="1200" b="0" i="0" u="none" strike="noStrike" kern="1200" dirty="0" err="1">
                <a:solidFill>
                  <a:schemeClr val="tx1"/>
                </a:solidFill>
                <a:effectLst/>
                <a:latin typeface="Arial" panose="020B0604020202020204" pitchFamily="34" charset="0"/>
                <a:ea typeface="MS Pゴシック" pitchFamily="-92" charset="-128"/>
                <a:cs typeface="+mn-cs"/>
              </a:rPr>
              <a:t>bgDg</a:t>
            </a:r>
            <a:r>
              <a:rPr lang="en-US" sz="1200" b="0" i="0" u="none" strike="noStrike" kern="1200" dirty="0">
                <a:solidFill>
                  <a:schemeClr val="tx1"/>
                </a:solidFill>
                <a:effectLst/>
                <a:latin typeface="Arial" panose="020B0604020202020204" pitchFamily="34" charset="0"/>
                <a:ea typeface="MS Pゴシック" pitchFamily="-92" charset="-128"/>
                <a:cs typeface="+mn-cs"/>
              </a:rPr>
              <a:t>). B-value is defined with this equation and is directly proportional to the gradient strength and time delay. Gamma is the gyromagnetic ratio.</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6. On these unit spheres, b-vector or directions of the gradients is shown for </a:t>
            </a:r>
            <a:r>
              <a:rPr lang="en-US" sz="1200" b="0" i="0" u="none" strike="noStrike" kern="1200" dirty="0" err="1">
                <a:solidFill>
                  <a:schemeClr val="tx1"/>
                </a:solidFill>
                <a:effectLst/>
                <a:latin typeface="Arial" panose="020B0604020202020204" pitchFamily="34" charset="0"/>
                <a:ea typeface="MS Pゴシック" pitchFamily="-92" charset="-128"/>
                <a:cs typeface="+mn-cs"/>
              </a:rPr>
              <a:t>cART</a:t>
            </a:r>
            <a:r>
              <a:rPr lang="en-US" sz="1200" b="0" i="0" u="none" strike="noStrike" kern="1200" dirty="0">
                <a:solidFill>
                  <a:schemeClr val="tx1"/>
                </a:solidFill>
                <a:effectLst/>
                <a:latin typeface="Arial" panose="020B0604020202020204" pitchFamily="34" charset="0"/>
                <a:ea typeface="MS Pゴシック" pitchFamily="-92" charset="-128"/>
                <a:cs typeface="+mn-cs"/>
              </a:rPr>
              <a:t> and CSVD study. This is the small g in the equation. Lastly, a slice for different diffusion direction is shown for ongoing CSVD study</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r>
              <a:rPr lang="en-US" sz="1200" b="0" i="0" u="none" strike="noStrike" kern="1200" dirty="0">
                <a:solidFill>
                  <a:schemeClr val="tx1"/>
                </a:solidFill>
                <a:effectLst/>
                <a:latin typeface="Arial" panose="020B0604020202020204" pitchFamily="34" charset="0"/>
                <a:ea typeface="MS Pゴシック" pitchFamily="-92" charset="-128"/>
                <a:cs typeface="+mn-cs"/>
              </a:rPr>
              <a:t>###Any free system with a constant gyromagnetic ratio, such as a rigid system of charges, a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3" tooltip="Atomic nucleus"/>
              </a:rPr>
              <a:t>nucleus</a:t>
            </a:r>
            <a:r>
              <a:rPr lang="en-US" sz="1200" b="0" i="0" u="none" strike="noStrike" kern="1200" dirty="0">
                <a:solidFill>
                  <a:schemeClr val="tx1"/>
                </a:solidFill>
                <a:effectLst/>
                <a:latin typeface="Arial" panose="020B0604020202020204" pitchFamily="34" charset="0"/>
                <a:ea typeface="MS Pゴシック" pitchFamily="-92" charset="-128"/>
                <a:cs typeface="+mn-cs"/>
              </a:rPr>
              <a:t>, or an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4" tooltip="Electron"/>
              </a:rPr>
              <a:t>electron</a:t>
            </a:r>
            <a:r>
              <a:rPr lang="en-US" sz="1200" b="0" i="0" u="none" strike="noStrike" kern="1200" dirty="0">
                <a:solidFill>
                  <a:schemeClr val="tx1"/>
                </a:solidFill>
                <a:effectLst/>
                <a:latin typeface="Arial" panose="020B0604020202020204" pitchFamily="34" charset="0"/>
                <a:ea typeface="MS Pゴシック" pitchFamily="-92" charset="-128"/>
                <a:cs typeface="+mn-cs"/>
              </a:rPr>
              <a:t>, when placed in an external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5" tooltip="Magnetic field"/>
              </a:rPr>
              <a:t>magnetic field</a:t>
            </a:r>
            <a:r>
              <a:rPr lang="en-US" sz="1200" b="0" i="0" u="none" strike="noStrike" kern="1200" dirty="0">
                <a:solidFill>
                  <a:schemeClr val="tx1"/>
                </a:solidFill>
                <a:effectLst/>
                <a:latin typeface="Arial" panose="020B0604020202020204" pitchFamily="34" charset="0"/>
                <a:ea typeface="MS Pゴシック" pitchFamily="-92" charset="-128"/>
                <a:cs typeface="+mn-cs"/>
              </a:rPr>
              <a:t> </a:t>
            </a:r>
            <a:r>
              <a:rPr lang="en-US" sz="1200" b="0" i="1" u="none" strike="noStrike" kern="1200" dirty="0">
                <a:solidFill>
                  <a:schemeClr val="tx1"/>
                </a:solidFill>
                <a:effectLst/>
                <a:latin typeface="Arial" panose="020B0604020202020204" pitchFamily="34" charset="0"/>
                <a:ea typeface="MS Pゴシック" pitchFamily="-92" charset="-128"/>
                <a:cs typeface="+mn-cs"/>
              </a:rPr>
              <a:t>B</a:t>
            </a:r>
            <a:r>
              <a:rPr lang="en-US" sz="1200" b="0" i="0" u="none" strike="noStrike" kern="1200" dirty="0">
                <a:solidFill>
                  <a:schemeClr val="tx1"/>
                </a:solidFill>
                <a:effectLst/>
                <a:latin typeface="Arial" panose="020B0604020202020204" pitchFamily="34" charset="0"/>
                <a:ea typeface="MS Pゴシック" pitchFamily="-92" charset="-128"/>
                <a:cs typeface="+mn-cs"/>
              </a:rPr>
              <a:t> (measured in </a:t>
            </a:r>
            <a:r>
              <a:rPr lang="en-US" sz="1200" b="0" i="0" u="none" strike="noStrike" kern="1200" dirty="0" err="1">
                <a:solidFill>
                  <a:schemeClr val="tx1"/>
                </a:solidFill>
                <a:effectLst/>
                <a:latin typeface="Arial" panose="020B0604020202020204" pitchFamily="34" charset="0"/>
                <a:ea typeface="MS Pゴシック" pitchFamily="-92" charset="-128"/>
                <a:cs typeface="+mn-cs"/>
              </a:rPr>
              <a:t>teslas</a:t>
            </a:r>
            <a:r>
              <a:rPr lang="en-US" sz="1200" b="0" i="0" u="none" strike="noStrike" kern="1200" dirty="0">
                <a:solidFill>
                  <a:schemeClr val="tx1"/>
                </a:solidFill>
                <a:effectLst/>
                <a:latin typeface="Arial" panose="020B0604020202020204" pitchFamily="34" charset="0"/>
                <a:ea typeface="MS Pゴシック" pitchFamily="-92" charset="-128"/>
                <a:cs typeface="+mn-cs"/>
              </a:rPr>
              <a:t>) that is not aligned with its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6" tooltip="Magnetic moment"/>
              </a:rPr>
              <a:t>magnetic moment</a:t>
            </a:r>
            <a:r>
              <a:rPr lang="en-US" sz="1200" b="0" i="0" u="none" strike="noStrike" kern="1200" dirty="0">
                <a:solidFill>
                  <a:schemeClr val="tx1"/>
                </a:solidFill>
                <a:effectLst/>
                <a:latin typeface="Arial" panose="020B0604020202020204" pitchFamily="34" charset="0"/>
                <a:ea typeface="MS Pゴシック" pitchFamily="-92" charset="-128"/>
                <a:cs typeface="+mn-cs"/>
              </a:rPr>
              <a:t>, will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7" tooltip="Precession"/>
              </a:rPr>
              <a:t>precess</a:t>
            </a:r>
            <a:r>
              <a:rPr lang="en-US" sz="1200" b="0" i="0" u="none" strike="noStrike" kern="1200" dirty="0">
                <a:solidFill>
                  <a:schemeClr val="tx1"/>
                </a:solidFill>
                <a:effectLst/>
                <a:latin typeface="Arial" panose="020B0604020202020204" pitchFamily="34" charset="0"/>
                <a:ea typeface="MS Pゴシック" pitchFamily="-92" charset="-128"/>
                <a:cs typeface="+mn-cs"/>
              </a:rPr>
              <a:t> at a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8" tooltip="Frequency"/>
              </a:rPr>
              <a:t>frequency</a:t>
            </a:r>
            <a:r>
              <a:rPr lang="en-US" sz="1200" b="0" i="0" u="none" strike="noStrike" kern="1200" dirty="0">
                <a:solidFill>
                  <a:schemeClr val="tx1"/>
                </a:solidFill>
                <a:effectLst/>
                <a:latin typeface="Arial" panose="020B0604020202020204" pitchFamily="34" charset="0"/>
                <a:ea typeface="MS Pゴシック" pitchFamily="-92" charset="-128"/>
                <a:cs typeface="+mn-cs"/>
              </a:rPr>
              <a:t> </a:t>
            </a:r>
            <a:r>
              <a:rPr lang="en-US" sz="1200" b="0" i="1" u="none" strike="noStrike" kern="1200" dirty="0">
                <a:solidFill>
                  <a:schemeClr val="tx1"/>
                </a:solidFill>
                <a:effectLst/>
                <a:latin typeface="Arial" panose="020B0604020202020204" pitchFamily="34" charset="0"/>
                <a:ea typeface="MS Pゴシック" pitchFamily="-92" charset="-128"/>
                <a:cs typeface="+mn-cs"/>
              </a:rPr>
              <a:t>f</a:t>
            </a:r>
            <a:r>
              <a:rPr lang="en-US" sz="1200" b="0" i="0" u="none" strike="noStrike" kern="1200" dirty="0">
                <a:solidFill>
                  <a:schemeClr val="tx1"/>
                </a:solidFill>
                <a:effectLst/>
                <a:latin typeface="Arial" panose="020B0604020202020204" pitchFamily="34" charset="0"/>
                <a:ea typeface="MS Pゴシック" pitchFamily="-92" charset="-128"/>
                <a:cs typeface="+mn-cs"/>
              </a:rPr>
              <a:t> (measured in </a:t>
            </a:r>
            <a:r>
              <a:rPr lang="en-US" sz="1200" b="0" i="0" u="none" strike="noStrike" kern="1200" dirty="0">
                <a:solidFill>
                  <a:schemeClr val="tx1"/>
                </a:solidFill>
                <a:effectLst/>
                <a:latin typeface="Arial" panose="020B0604020202020204" pitchFamily="34" charset="0"/>
                <a:ea typeface="MS Pゴシック" pitchFamily="-92" charset="-128"/>
                <a:cs typeface="+mn-cs"/>
                <a:hlinkClick r:id="rId9" tooltip="Hertz"/>
              </a:rPr>
              <a:t>hertz</a:t>
            </a:r>
            <a:r>
              <a:rPr lang="en-US" sz="1200" b="0" i="0" u="none" strike="noStrike" kern="1200" dirty="0">
                <a:solidFill>
                  <a:schemeClr val="tx1"/>
                </a:solidFill>
                <a:effectLst/>
                <a:latin typeface="Arial" panose="020B0604020202020204" pitchFamily="34" charset="0"/>
                <a:ea typeface="MS Pゴシック" pitchFamily="-92" charset="-128"/>
                <a:cs typeface="+mn-cs"/>
              </a:rPr>
              <a:t>), that is proportional to the external field:, </a:t>
            </a:r>
            <a:r>
              <a:rPr lang="en-US" dirty="0"/>
              <a:t>f = (</a:t>
            </a:r>
            <a:r>
              <a:rPr lang="en-US" dirty="0" err="1"/>
              <a:t>gyromag</a:t>
            </a:r>
            <a:r>
              <a:rPr lang="en-US" dirty="0"/>
              <a:t> ratio/ 2pi) * B</a:t>
            </a:r>
          </a:p>
          <a:p>
            <a:endParaRPr lang="en-US" dirty="0"/>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2</a:t>
            </a:fld>
            <a:endParaRPr lang="en-US" altLang="en-US"/>
          </a:p>
        </p:txBody>
      </p:sp>
    </p:spTree>
    <p:extLst>
      <p:ext uri="{BB962C8B-B14F-4D97-AF65-F5344CB8AC3E}">
        <p14:creationId xmlns:p14="http://schemas.microsoft.com/office/powerpoint/2010/main" val="53958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effectLst/>
              </a:rPr>
            </a:br>
            <a:r>
              <a:rPr lang="en-US" dirty="0">
                <a:effectLst/>
              </a:rPr>
              <a:t>In diffusion MRI, the first step is to calculate the components of D, and to do that we need to solve the objective function you are seeing in step 1, where </a:t>
            </a:r>
            <a:r>
              <a:rPr lang="en-US" dirty="0" err="1">
                <a:effectLst/>
              </a:rPr>
              <a:t>yi</a:t>
            </a:r>
            <a:r>
              <a:rPr lang="en-US" dirty="0">
                <a:effectLst/>
              </a:rPr>
              <a:t> is log of S0 and </a:t>
            </a:r>
            <a:r>
              <a:rPr lang="en-US" dirty="0" err="1">
                <a:effectLst/>
              </a:rPr>
              <a:t>W_ij</a:t>
            </a:r>
            <a:r>
              <a:rPr lang="en-US" dirty="0">
                <a:effectLst/>
              </a:rPr>
              <a:t> is constructed based on the power component of the exponential. And </a:t>
            </a:r>
            <a:r>
              <a:rPr lang="en-US" dirty="0" err="1">
                <a:effectLst/>
              </a:rPr>
              <a:t>gamma_j</a:t>
            </a:r>
            <a:r>
              <a:rPr lang="en-US" dirty="0">
                <a:effectLst/>
              </a:rPr>
              <a:t> is the components of D arranged in such a way that the first equation is satisfied.</a:t>
            </a:r>
          </a:p>
          <a:p>
            <a:r>
              <a:rPr lang="en-US" dirty="0">
                <a:effectLst/>
              </a:rPr>
              <a:t>After identifying the gamma that is all the D components, we calculate the highest eigenvalue-eigenvector pairs and use the eigenvalues to calculate FA,MD,RD and AD.</a:t>
            </a:r>
          </a:p>
          <a:p>
            <a:endParaRPr lang="en-US" dirty="0">
              <a:effectLst/>
            </a:endParaRP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3</a:t>
            </a:fld>
            <a:endParaRPr lang="en-US" altLang="en-US"/>
          </a:p>
        </p:txBody>
      </p:sp>
    </p:spTree>
    <p:extLst>
      <p:ext uri="{BB962C8B-B14F-4D97-AF65-F5344CB8AC3E}">
        <p14:creationId xmlns:p14="http://schemas.microsoft.com/office/powerpoint/2010/main" val="112249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t>
            </a:r>
            <a:r>
              <a:rPr lang="en-US" dirty="0" err="1"/>
              <a:t>dti</a:t>
            </a:r>
            <a:r>
              <a:rPr lang="en-US" dirty="0"/>
              <a:t> scalars are directly related with changing brain macrostructural integrity. We see from different studies, how change in different </a:t>
            </a:r>
            <a:r>
              <a:rPr lang="en-US" dirty="0" err="1"/>
              <a:t>dti</a:t>
            </a:r>
            <a:r>
              <a:rPr lang="en-US" dirty="0"/>
              <a:t> scalars have been related with high myelination, dense axonal packing, WM maturation, Axonal degradation, </a:t>
            </a:r>
            <a:r>
              <a:rPr lang="en-US" dirty="0" err="1"/>
              <a:t>demylination</a:t>
            </a:r>
            <a:r>
              <a:rPr lang="en-US" dirty="0"/>
              <a:t>. Previous literatures report this on </a:t>
            </a:r>
            <a:r>
              <a:rPr lang="en-US" dirty="0" err="1"/>
              <a:t>Alzheimers</a:t>
            </a:r>
            <a:r>
              <a:rPr lang="en-US" dirty="0"/>
              <a:t>, </a:t>
            </a:r>
            <a:r>
              <a:rPr lang="en-US" dirty="0" err="1"/>
              <a:t>Parkinsons</a:t>
            </a:r>
            <a:r>
              <a:rPr lang="en-US" dirty="0"/>
              <a:t> </a:t>
            </a:r>
            <a:r>
              <a:rPr lang="en-US" dirty="0" err="1"/>
              <a:t>etc</a:t>
            </a:r>
            <a:r>
              <a:rPr lang="en-US" dirty="0"/>
              <a:t> neurocognitive diseases.</a:t>
            </a:r>
          </a:p>
          <a:p>
            <a:endParaRPr lang="en-US" dirty="0"/>
          </a:p>
          <a:p>
            <a:r>
              <a:rPr lang="en-US" dirty="0"/>
              <a:t>Table:</a:t>
            </a:r>
          </a:p>
          <a:p>
            <a:r>
              <a:rPr lang="en-US" dirty="0"/>
              <a:t>https://</a:t>
            </a:r>
            <a:r>
              <a:rPr lang="en-US" dirty="0" err="1"/>
              <a:t>thewinnower.com</a:t>
            </a:r>
            <a:r>
              <a:rPr lang="en-US" dirty="0"/>
              <a:t>/papers/3524-dti-scalars-fa-md-ad-rd-how-do-they-relate-to-brain-structure</a:t>
            </a:r>
          </a:p>
          <a:p>
            <a:endParaRPr lang="en-US" dirty="0"/>
          </a:p>
        </p:txBody>
      </p:sp>
      <p:sp>
        <p:nvSpPr>
          <p:cNvPr id="4" name="Slide Number Placeholder 3"/>
          <p:cNvSpPr>
            <a:spLocks noGrp="1"/>
          </p:cNvSpPr>
          <p:nvPr>
            <p:ph type="sldNum" sz="quarter" idx="5"/>
          </p:nvPr>
        </p:nvSpPr>
        <p:spPr/>
        <p:txBody>
          <a:bodyPr/>
          <a:lstStyle/>
          <a:p>
            <a:fld id="{FB9064B5-F672-1648-8484-CEA8490E0CF3}" type="slidenum">
              <a:rPr lang="en-US" smtClean="0"/>
              <a:t>4</a:t>
            </a:fld>
            <a:endParaRPr lang="en-US"/>
          </a:p>
        </p:txBody>
      </p:sp>
    </p:spTree>
    <p:extLst>
      <p:ext uri="{BB962C8B-B14F-4D97-AF65-F5344CB8AC3E}">
        <p14:creationId xmlns:p14="http://schemas.microsoft.com/office/powerpoint/2010/main" val="166123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DTI ellipsoid model with the eigenvalues cannot distinguish crossing fiber voxel with actual isotropic voxels. Here all the 4 images shown are simulations of displacement profile using some fiber orientation and specific diffusion tensor. In the simulation a and c it is clear that one is crossing fiber and another is stationary water probably CSF in the brain. But when we reconstruct our tensors with 3 eigenvalues that’s not possible to understand in general diffusion model. Secondly, complex fiber orientations cannot be captured with this model and the intracellular and extracellular information cannot be distinguished by this model. </a:t>
            </a:r>
          </a:p>
          <a:p>
            <a:r>
              <a:rPr lang="en-US" sz="1200" b="0" i="0" u="none" strike="noStrike" kern="1200" dirty="0">
                <a:solidFill>
                  <a:schemeClr val="tx1"/>
                </a:solidFill>
                <a:effectLst/>
                <a:latin typeface="Arial" panose="020B0604020202020204" pitchFamily="34" charset="0"/>
                <a:ea typeface="MS Pゴシック" pitchFamily="-92" charset="-128"/>
                <a:cs typeface="+mn-cs"/>
                <a:hlinkClick r:id="rId3"/>
              </a:rPr>
              <a:t>https://doi.org/10.1148/rg.26si065510</a:t>
            </a:r>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endParaRPr lang="en-US" dirty="0"/>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5</a:t>
            </a:fld>
            <a:endParaRPr lang="en-US" altLang="en-US"/>
          </a:p>
        </p:txBody>
      </p:sp>
    </p:spTree>
    <p:extLst>
      <p:ext uri="{BB962C8B-B14F-4D97-AF65-F5344CB8AC3E}">
        <p14:creationId xmlns:p14="http://schemas.microsoft.com/office/powerpoint/2010/main" val="418547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you'll understand the distinction between DTI and NODDI. Before I jump to that, let’s see a microscopic environment inside the brain in figure e. This is a typical image that can be seen under transmission electron microscope. You can see three different compartments that holds H+ ions here. Extracellular, intracellular and myelin water, the signal can also be free water inside the same voxel. Although myelin water is not relevant here, you can see that we can separate out the myelin water signal at lower TE but intracellular and extracellular signal remains combined when TE is around 100ms (figure B).</a:t>
            </a:r>
          </a:p>
          <a:p>
            <a:r>
              <a:rPr lang="en-US" dirty="0"/>
              <a:t>In summary,</a:t>
            </a:r>
          </a:p>
          <a:p>
            <a:r>
              <a:rPr lang="en-US" dirty="0"/>
              <a:t>When we get a signal from a voxel of 2mm resolution, that signal has contributions from isotropic, extracellular water and intracellular water. Generally diameter of an axon is around 0.5 micrometer, So in one voxel there’s a lot of configuration possibility of fibers and free water.</a:t>
            </a:r>
          </a:p>
          <a:p>
            <a:endParaRPr lang="en-US" dirty="0"/>
          </a:p>
          <a:p>
            <a:r>
              <a:rPr lang="en-US" dirty="0"/>
              <a:t>So, let’s see what DTI does to understand these configurations. Per voxel, a diffusion tensor is assumed which is solved. And this tensor is represented with their highest 3 eigenvalues. That visualizes the diffusion on an ellipsoid formed with those eigenvalues. </a:t>
            </a:r>
          </a:p>
          <a:p>
            <a:endParaRPr lang="en-US" dirty="0"/>
          </a:p>
          <a:p>
            <a:r>
              <a:rPr lang="en-US" dirty="0"/>
              <a:t>But NODDI changes the physics of the problem. We consider each signal to be a combination of 3 compartment with different diffusion coefficient. Parallel, hindered and isotropic diffusion per voxel. To account for what is the amount of contribution, a probability term volume fraction is given to each generated signal from individual compartment.</a:t>
            </a:r>
          </a:p>
          <a:p>
            <a:endParaRPr lang="en-US" dirty="0"/>
          </a:p>
          <a:p>
            <a:endParaRPr lang="en-US" dirty="0"/>
          </a:p>
          <a:p>
            <a:r>
              <a:rPr lang="en-US" dirty="0"/>
              <a:t>##########</a:t>
            </a:r>
          </a:p>
          <a:p>
            <a:r>
              <a:rPr lang="en-US" dirty="0"/>
              <a:t>In figure A we see T2 decay curve and figure B shows T2 distribution from white matter. So it actually depends on the selection of the echo time to separate myelin water signal and intra-extra cellular signal. When Echo time is around 100ms, we can see that the intracellular and extracellular signals are merged. Here’s where NODDI model comes in and setup a probabilistic model that can solve for intracellular and extracellular water contribution.</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kern="1200" dirty="0">
                <a:solidFill>
                  <a:schemeClr val="tx1"/>
                </a:solidFill>
                <a:effectLst/>
                <a:latin typeface="Arial" panose="020B0604020202020204" pitchFamily="34" charset="0"/>
                <a:ea typeface="MS Pゴシック" pitchFamily="-92" charset="-128"/>
                <a:cs typeface="+mn-cs"/>
              </a:rPr>
              <a:t>(A) </a:t>
            </a:r>
            <a:r>
              <a:rPr lang="en-US" sz="1200" kern="1200" dirty="0">
                <a:solidFill>
                  <a:schemeClr val="tx1"/>
                </a:solidFill>
                <a:effectLst/>
                <a:latin typeface="Arial" panose="020B0604020202020204" pitchFamily="34" charset="0"/>
                <a:ea typeface="MS Pゴシック" pitchFamily="-92" charset="-128"/>
                <a:cs typeface="+mn-cs"/>
              </a:rPr>
              <a:t>T2 decay curve and </a:t>
            </a:r>
            <a:r>
              <a:rPr lang="en-US" sz="1200" b="1" kern="1200" dirty="0">
                <a:solidFill>
                  <a:schemeClr val="tx1"/>
                </a:solidFill>
                <a:effectLst/>
                <a:latin typeface="Arial" panose="020B0604020202020204" pitchFamily="34" charset="0"/>
                <a:ea typeface="MS Pゴシック" pitchFamily="-92" charset="-128"/>
                <a:cs typeface="+mn-cs"/>
              </a:rPr>
              <a:t>(B) </a:t>
            </a:r>
            <a:r>
              <a:rPr lang="en-US" sz="1200" kern="1200" dirty="0">
                <a:solidFill>
                  <a:schemeClr val="tx1"/>
                </a:solidFill>
                <a:effectLst/>
                <a:latin typeface="Arial" panose="020B0604020202020204" pitchFamily="34" charset="0"/>
                <a:ea typeface="MS Pゴシック" pitchFamily="-92" charset="-128"/>
                <a:cs typeface="+mn-cs"/>
              </a:rPr>
              <a:t>T2 distribution from human white matter. Inset in (B) shows a cross-section through an axon with the locations of intra/extracellular water and myelin water. </a:t>
            </a:r>
            <a:endParaRPr lang="en-US" dirty="0"/>
          </a:p>
          <a:p>
            <a:endParaRPr lang="en-US" dirty="0"/>
          </a:p>
          <a:p>
            <a:r>
              <a:rPr lang="en-US" dirty="0"/>
              <a:t>So, what we see here signal contribution for intracellular and extracellular cases is merged.</a:t>
            </a:r>
          </a:p>
          <a:p>
            <a:endParaRPr lang="en-US" dirty="0"/>
          </a:p>
          <a:p>
            <a:r>
              <a:rPr lang="en-US" dirty="0"/>
              <a:t>Images:</a:t>
            </a:r>
          </a:p>
          <a:p>
            <a:r>
              <a:rPr lang="en-US" dirty="0"/>
              <a:t>https://</a:t>
            </a:r>
            <a:r>
              <a:rPr lang="en-US" dirty="0" err="1"/>
              <a:t>www.slideserve.com</a:t>
            </a:r>
            <a:r>
              <a:rPr lang="en-US" dirty="0"/>
              <a:t>/</a:t>
            </a:r>
            <a:r>
              <a:rPr lang="en-US" dirty="0" err="1"/>
              <a:t>kaylee</a:t>
            </a:r>
            <a:r>
              <a:rPr lang="en-US" dirty="0"/>
              <a:t>/</a:t>
            </a:r>
            <a:r>
              <a:rPr lang="en-US" dirty="0" err="1"/>
              <a:t>schwann</a:t>
            </a:r>
            <a:r>
              <a:rPr lang="en-US" dirty="0"/>
              <a:t>-cells</a:t>
            </a:r>
          </a:p>
          <a:p>
            <a:r>
              <a:rPr lang="en-US" dirty="0"/>
              <a:t>https://</a:t>
            </a:r>
            <a:r>
              <a:rPr lang="en-US" dirty="0" err="1"/>
              <a:t>www.britannica.com</a:t>
            </a:r>
            <a:r>
              <a:rPr lang="en-US" dirty="0"/>
              <a:t>/science/myelin</a:t>
            </a:r>
          </a:p>
          <a:p>
            <a:endParaRPr lang="en-US" dirty="0"/>
          </a:p>
          <a:p>
            <a:endParaRPr lang="en-US" dirty="0"/>
          </a:p>
          <a:p>
            <a:r>
              <a:rPr lang="en-US" sz="1200" b="0" i="0" u="none" strike="noStrike" kern="1200" dirty="0" err="1">
                <a:solidFill>
                  <a:schemeClr val="tx1"/>
                </a:solidFill>
                <a:effectLst/>
                <a:latin typeface="Arial" panose="020B0604020202020204" pitchFamily="34" charset="0"/>
                <a:ea typeface="MS Pゴシック" pitchFamily="-92" charset="-128"/>
                <a:cs typeface="+mn-cs"/>
              </a:rPr>
              <a:t>Laule</a:t>
            </a:r>
            <a:r>
              <a:rPr lang="en-US" sz="1200" b="0" i="0" u="none" strike="noStrike" kern="1200" dirty="0">
                <a:solidFill>
                  <a:schemeClr val="tx1"/>
                </a:solidFill>
                <a:effectLst/>
                <a:latin typeface="Arial" panose="020B0604020202020204" pitchFamily="34" charset="0"/>
                <a:ea typeface="MS Pゴシック" pitchFamily="-92" charset="-128"/>
                <a:cs typeface="+mn-cs"/>
              </a:rPr>
              <a:t>, C., Vavasour, I.M., </a:t>
            </a:r>
            <a:r>
              <a:rPr lang="en-US" sz="1200" b="0" i="0" u="none" strike="noStrike" kern="1200" dirty="0" err="1">
                <a:solidFill>
                  <a:schemeClr val="tx1"/>
                </a:solidFill>
                <a:effectLst/>
                <a:latin typeface="Arial" panose="020B0604020202020204" pitchFamily="34" charset="0"/>
                <a:ea typeface="MS Pゴシック" pitchFamily="-92" charset="-128"/>
                <a:cs typeface="+mn-cs"/>
              </a:rPr>
              <a:t>Kolind</a:t>
            </a:r>
            <a:r>
              <a:rPr lang="en-US" sz="1200" b="0" i="0" u="none" strike="noStrike" kern="1200" dirty="0">
                <a:solidFill>
                  <a:schemeClr val="tx1"/>
                </a:solidFill>
                <a:effectLst/>
                <a:latin typeface="Arial" panose="020B0604020202020204" pitchFamily="34" charset="0"/>
                <a:ea typeface="MS Pゴシック" pitchFamily="-92" charset="-128"/>
                <a:cs typeface="+mn-cs"/>
              </a:rPr>
              <a:t>, S.H. </a:t>
            </a:r>
            <a:r>
              <a:rPr lang="en-US" sz="1200" b="0" i="1" u="none" strike="noStrike" kern="1200" dirty="0">
                <a:solidFill>
                  <a:schemeClr val="tx1"/>
                </a:solidFill>
                <a:effectLst/>
                <a:latin typeface="Arial" panose="020B0604020202020204" pitchFamily="34" charset="0"/>
                <a:ea typeface="MS Pゴシック" pitchFamily="-92" charset="-128"/>
                <a:cs typeface="+mn-cs"/>
              </a:rPr>
              <a:t>et al.</a:t>
            </a:r>
            <a:r>
              <a:rPr lang="en-US" sz="1200" b="0" i="0" u="none" strike="noStrike" kern="1200" dirty="0">
                <a:solidFill>
                  <a:schemeClr val="tx1"/>
                </a:solidFill>
                <a:effectLst/>
                <a:latin typeface="Arial" panose="020B0604020202020204" pitchFamily="34" charset="0"/>
                <a:ea typeface="MS Pゴシック" pitchFamily="-92" charset="-128"/>
                <a:cs typeface="+mn-cs"/>
              </a:rPr>
              <a:t> Magnetic resonance imaging of myelin. </a:t>
            </a:r>
            <a:r>
              <a:rPr lang="en-US" sz="1200" b="0" i="1" u="none" strike="noStrike" kern="1200" dirty="0">
                <a:solidFill>
                  <a:schemeClr val="tx1"/>
                </a:solidFill>
                <a:effectLst/>
                <a:latin typeface="Arial" panose="020B0604020202020204" pitchFamily="34" charset="0"/>
                <a:ea typeface="MS Pゴシック" pitchFamily="-92" charset="-128"/>
                <a:cs typeface="+mn-cs"/>
              </a:rPr>
              <a:t>Neurotherapeutics</a:t>
            </a:r>
            <a:r>
              <a:rPr lang="en-US" sz="1200" b="0" i="0" u="none" strike="noStrike" kern="1200" dirty="0">
                <a:solidFill>
                  <a:schemeClr val="tx1"/>
                </a:solidFill>
                <a:effectLst/>
                <a:latin typeface="Arial" panose="020B0604020202020204" pitchFamily="34" charset="0"/>
                <a:ea typeface="MS Pゴシック" pitchFamily="-92" charset="-128"/>
                <a:cs typeface="+mn-cs"/>
              </a:rPr>
              <a:t> </a:t>
            </a:r>
            <a:r>
              <a:rPr lang="en-US" sz="1200" b="1" i="0" u="none" strike="noStrike" kern="1200" dirty="0">
                <a:solidFill>
                  <a:schemeClr val="tx1"/>
                </a:solidFill>
                <a:effectLst/>
                <a:latin typeface="Arial" panose="020B0604020202020204" pitchFamily="34" charset="0"/>
                <a:ea typeface="MS Pゴシック" pitchFamily="-92" charset="-128"/>
                <a:cs typeface="+mn-cs"/>
              </a:rPr>
              <a:t>4, </a:t>
            </a:r>
            <a:r>
              <a:rPr lang="en-US" sz="1200" b="0" i="0" u="none" strike="noStrike" kern="1200" dirty="0">
                <a:solidFill>
                  <a:schemeClr val="tx1"/>
                </a:solidFill>
                <a:effectLst/>
                <a:latin typeface="Arial" panose="020B0604020202020204" pitchFamily="34" charset="0"/>
                <a:ea typeface="MS Pゴシック" pitchFamily="-92" charset="-128"/>
                <a:cs typeface="+mn-cs"/>
              </a:rPr>
              <a:t>460–484 (2007). https://</a:t>
            </a:r>
            <a:r>
              <a:rPr lang="en-US" sz="1200" b="0" i="0" u="none" strike="noStrike" kern="1200" dirty="0" err="1">
                <a:solidFill>
                  <a:schemeClr val="tx1"/>
                </a:solidFill>
                <a:effectLst/>
                <a:latin typeface="Arial" panose="020B0604020202020204" pitchFamily="34" charset="0"/>
                <a:ea typeface="MS Pゴシック" pitchFamily="-92" charset="-128"/>
                <a:cs typeface="+mn-cs"/>
              </a:rPr>
              <a:t>doi.org</a:t>
            </a:r>
            <a:r>
              <a:rPr lang="en-US" sz="1200" b="0" i="0" u="none" strike="noStrike" kern="1200" dirty="0">
                <a:solidFill>
                  <a:schemeClr val="tx1"/>
                </a:solidFill>
                <a:effectLst/>
                <a:latin typeface="Arial" panose="020B0604020202020204" pitchFamily="34" charset="0"/>
                <a:ea typeface="MS Pゴシック" pitchFamily="-92" charset="-128"/>
                <a:cs typeface="+mn-cs"/>
              </a:rPr>
              <a:t>/10.1016/j.nurt.2007.05.004</a:t>
            </a:r>
          </a:p>
          <a:p>
            <a:endParaRPr lang="en-US" sz="1200" b="0" i="0" u="none" strike="noStrike" kern="1200" dirty="0">
              <a:solidFill>
                <a:schemeClr val="tx1"/>
              </a:solidFill>
              <a:effectLst/>
              <a:latin typeface="Arial" panose="020B0604020202020204" pitchFamily="34" charset="0"/>
              <a:ea typeface="MS Pゴシック" pitchFamily="-92" charset="-128"/>
              <a:cs typeface="+mn-cs"/>
            </a:endParaRPr>
          </a:p>
          <a:p>
            <a:endParaRPr lang="en-US" dirty="0"/>
          </a:p>
        </p:txBody>
      </p:sp>
      <p:sp>
        <p:nvSpPr>
          <p:cNvPr id="4" name="Slide Number Placeholder 3"/>
          <p:cNvSpPr>
            <a:spLocks noGrp="1"/>
          </p:cNvSpPr>
          <p:nvPr>
            <p:ph type="sldNum" sz="quarter" idx="5"/>
          </p:nvPr>
        </p:nvSpPr>
        <p:spPr/>
        <p:txBody>
          <a:bodyPr/>
          <a:lstStyle/>
          <a:p>
            <a:fld id="{FB9064B5-F672-1648-8484-CEA8490E0CF3}" type="slidenum">
              <a:rPr lang="en-US" smtClean="0"/>
              <a:t>6</a:t>
            </a:fld>
            <a:endParaRPr lang="en-US"/>
          </a:p>
        </p:txBody>
      </p:sp>
    </p:spTree>
    <p:extLst>
      <p:ext uri="{BB962C8B-B14F-4D97-AF65-F5344CB8AC3E}">
        <p14:creationId xmlns:p14="http://schemas.microsoft.com/office/powerpoint/2010/main" val="3920045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AE5F571F-BAAA-044F-98E2-59F747911A68}"/>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a:extLst>
              <a:ext uri="{FF2B5EF4-FFF2-40B4-BE49-F238E27FC236}">
                <a16:creationId xmlns:a16="http://schemas.microsoft.com/office/drawing/2014/main" id="{80365EAC-4657-7644-911A-782992167204}"/>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ea typeface="msgothic" charset="0"/>
                <a:cs typeface="msgothic" charset="0"/>
              </a:rPr>
              <a:t>So, we already saw there can be many possible tissue configurations in a single voxel. And you can actually quantify them based on the set of components in the D matrix.</a:t>
            </a: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ea typeface="msgothic" charset="0"/>
                <a:cs typeface="msgothic" charset="0"/>
              </a:rPr>
              <a:t>Simply said, NODDI is capable of explaining more complex configurations along with the simple ones. Where DTI represents simple or complex configuration in simple ellipsoids. </a:t>
            </a: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endParaRPr lang="en-GB" altLang="en-US" dirty="0">
              <a:latin typeface="Arial" panose="020B0604020202020204" pitchFamily="34" charset="0"/>
              <a:ea typeface="msgothic" charset="0"/>
              <a:cs typeface="msgothic" charset="0"/>
            </a:endParaRP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endParaRPr lang="en-GB" altLang="en-US" dirty="0">
              <a:latin typeface="Arial" panose="020B0604020202020204" pitchFamily="34" charset="0"/>
              <a:ea typeface="msgothic" charset="0"/>
              <a:cs typeface="msgothic" charset="0"/>
            </a:endParaRP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ea typeface="msgothic" charset="0"/>
                <a:cs typeface="msgothic" charset="0"/>
              </a:rPr>
              <a:t>###</a:t>
            </a: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ea typeface="msgothic" charset="0"/>
                <a:cs typeface="msgothic" charset="0"/>
              </a:rPr>
              <a:t>What I mean is that, # show images</a:t>
            </a: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endParaRPr lang="en-GB" altLang="en-US" dirty="0">
              <a:latin typeface="Arial" panose="020B0604020202020204" pitchFamily="34" charset="0"/>
              <a:ea typeface="msgothic" charset="0"/>
              <a:cs typeface="msgothic" charset="0"/>
            </a:endParaRP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endParaRPr lang="en-GB" altLang="en-US" dirty="0">
              <a:latin typeface="Arial" panose="020B0604020202020204" pitchFamily="34" charset="0"/>
              <a:ea typeface="msgothic" charset="0"/>
              <a:cs typeface="msgothic" charset="0"/>
            </a:endParaRP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ea typeface="msgothic" charset="0"/>
                <a:cs typeface="msgothic" charset="0"/>
              </a:rPr>
              <a:t>The diffusion ellipsoids and tensors for isotropic unrestricted diffusion, isotropic restricted diffusion, and anisotropic restricted diffusion are shown.</a:t>
            </a:r>
          </a:p>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err="1">
                <a:latin typeface="Arial" panose="020B0604020202020204" pitchFamily="34" charset="0"/>
                <a:ea typeface="msgothic" charset="0"/>
                <a:cs typeface="msgothic" charset="0"/>
              </a:rPr>
              <a:t>Diffusiion</a:t>
            </a:r>
            <a:r>
              <a:rPr lang="en-GB" altLang="en-US" dirty="0">
                <a:latin typeface="Arial" panose="020B0604020202020204" pitchFamily="34" charset="0"/>
                <a:ea typeface="msgothic" charset="0"/>
                <a:cs typeface="msgothic" charset="0"/>
              </a:rPr>
              <a:t> trajectory </a:t>
            </a:r>
            <a:r>
              <a:rPr lang="en-GB" altLang="en-US" dirty="0" err="1">
                <a:latin typeface="Arial" panose="020B0604020202020204" pitchFamily="34" charset="0"/>
                <a:ea typeface="msgothic" charset="0"/>
                <a:cs typeface="msgothic" charset="0"/>
              </a:rPr>
              <a:t>incase</a:t>
            </a:r>
            <a:r>
              <a:rPr lang="en-GB" altLang="en-US" dirty="0">
                <a:latin typeface="Arial" panose="020B0604020202020204" pitchFamily="34" charset="0"/>
                <a:ea typeface="msgothic" charset="0"/>
                <a:cs typeface="msgothic" charset="0"/>
              </a:rPr>
              <a:t> of free water, when random barriers present and when axonal bundles are coherent are shown here.</a:t>
            </a:r>
          </a:p>
        </p:txBody>
      </p:sp>
    </p:spTree>
    <p:extLst>
      <p:ext uri="{BB962C8B-B14F-4D97-AF65-F5344CB8AC3E}">
        <p14:creationId xmlns:p14="http://schemas.microsoft.com/office/powerpoint/2010/main" val="4143309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shown examples of the DTI scalar and NODDI microstructure maps.</a:t>
            </a:r>
          </a:p>
        </p:txBody>
      </p:sp>
      <p:sp>
        <p:nvSpPr>
          <p:cNvPr id="4" name="Slide Number Placeholder 3"/>
          <p:cNvSpPr>
            <a:spLocks noGrp="1"/>
          </p:cNvSpPr>
          <p:nvPr>
            <p:ph type="sldNum" sz="quarter" idx="5"/>
          </p:nvPr>
        </p:nvSpPr>
        <p:spPr/>
        <p:txBody>
          <a:bodyPr/>
          <a:lstStyle/>
          <a:p>
            <a:fld id="{FA6DE5C7-DB57-BF4C-99EE-FE8591A87912}" type="slidenum">
              <a:rPr lang="en-US" altLang="en-US" smtClean="0"/>
              <a:pPr/>
              <a:t>8</a:t>
            </a:fld>
            <a:endParaRPr lang="en-US" altLang="en-US"/>
          </a:p>
        </p:txBody>
      </p:sp>
    </p:spTree>
    <p:extLst>
      <p:ext uri="{BB962C8B-B14F-4D97-AF65-F5344CB8AC3E}">
        <p14:creationId xmlns:p14="http://schemas.microsoft.com/office/powerpoint/2010/main" val="2971584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4F4F65-F66E-2F4B-B8BC-C06EE33C7724}" type="datetime1">
              <a:rPr lang="en-US" smtClean="0"/>
              <a:t>11/3/22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6448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04FA77-7BED-2F43-A6DB-B530B8F9B102}" type="datetime1">
              <a:rPr lang="en-US" smtClean="0"/>
              <a:t>11/3/22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317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2E1C4-CA72-6040-8583-3A1066C9C5DB}" type="datetime1">
              <a:rPr lang="en-US" smtClean="0"/>
              <a:t>11/3/22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2749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CFBEC-A074-1A4A-A326-B757D51A86F7}" type="datetime1">
              <a:rPr lang="en-US" smtClean="0"/>
              <a:t>11/3/22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6660276E-058D-9E45-89E8-47D66C9F533E}"/>
              </a:ext>
            </a:extLst>
          </p:cNvPr>
          <p:cNvSpPr txBox="1"/>
          <p:nvPr userDrawn="1"/>
        </p:nvSpPr>
        <p:spPr>
          <a:xfrm>
            <a:off x="5516881" y="6595111"/>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80935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295A70-C013-5041-AC11-0D93A8CA985C}" type="datetime1">
              <a:rPr lang="en-US" smtClean="0"/>
              <a:t>11/3/22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929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5274FA-BA5B-244C-8B3D-470421D02267}" type="datetime1">
              <a:rPr lang="en-US" smtClean="0"/>
              <a:t>11/3/22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9344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868231-BB6E-6F47-A188-487D799ADA5B}" type="datetime1">
              <a:rPr lang="en-US" smtClean="0"/>
              <a:t>11/3/22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299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9C5681-3CFA-484D-8B54-DE37DAF10881}" type="datetime1">
              <a:rPr lang="en-US" smtClean="0"/>
              <a:t>11/3/22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6800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90455-DC29-ED4C-8851-7B85464A1797}" type="datetime1">
              <a:rPr lang="en-US" smtClean="0"/>
              <a:t>11/3/22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96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C3802E-220E-B44C-83CC-8059778578F3}" type="datetime1">
              <a:rPr lang="en-US" smtClean="0"/>
              <a:t>11/3/22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63198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AFFCA-70C7-3047-9FF7-F9599CCB8DCE}" type="datetime1">
              <a:rPr lang="en-US" smtClean="0"/>
              <a:t>11/3/22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6326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4339E3-29BC-CF4E-AB2B-E617187C7262}" type="datetime1">
              <a:rPr lang="en-US" smtClean="0"/>
              <a:t>11/3/22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12" descr="footerdark">
            <a:extLst>
              <a:ext uri="{FF2B5EF4-FFF2-40B4-BE49-F238E27FC236}">
                <a16:creationId xmlns:a16="http://schemas.microsoft.com/office/drawing/2014/main" id="{5607CD7C-D7D6-8D4B-8C56-FBE5FFFDC2D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276975"/>
            <a:ext cx="9144000" cy="581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footerdark">
            <a:extLst>
              <a:ext uri="{FF2B5EF4-FFF2-40B4-BE49-F238E27FC236}">
                <a16:creationId xmlns:a16="http://schemas.microsoft.com/office/drawing/2014/main" id="{6A809711-7044-EC4D-B384-3D0EA18CDC31}"/>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42500"/>
          <a:stretch/>
        </p:blipFill>
        <p:spPr bwMode="auto">
          <a:xfrm>
            <a:off x="6934200" y="6276975"/>
            <a:ext cx="5257800"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806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5.png"/><Relationship Id="rId3" Type="http://schemas.openxmlformats.org/officeDocument/2006/relationships/image" Target="../media/image410.png"/><Relationship Id="rId7" Type="http://schemas.openxmlformats.org/officeDocument/2006/relationships/image" Target="../media/image49.png"/><Relationship Id="rId12" Type="http://schemas.openxmlformats.org/officeDocument/2006/relationships/image" Target="../media/image40.png"/><Relationship Id="rId17" Type="http://schemas.openxmlformats.org/officeDocument/2006/relationships/image" Target="../media/image58.png"/><Relationship Id="rId2" Type="http://schemas.openxmlformats.org/officeDocument/2006/relationships/notesSlide" Target="../notesSlides/notesSlide10.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0.png"/><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9.png"/><Relationship Id="rId3" Type="http://schemas.microsoft.com/office/2007/relationships/media" Target="../media/media2.mov"/><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video" Target="../media/media1.mp4"/><Relationship Id="rId16" Type="http://schemas.openxmlformats.org/officeDocument/2006/relationships/image" Target="../media/image13.gif"/><Relationship Id="rId1" Type="http://schemas.microsoft.com/office/2007/relationships/media" Target="../media/media1.mp4"/><Relationship Id="rId6" Type="http://schemas.openxmlformats.org/officeDocument/2006/relationships/notesSlide" Target="../notesSlides/notesSlide3.xml"/><Relationship Id="rId11" Type="http://schemas.openxmlformats.org/officeDocument/2006/relationships/image" Target="../media/image7.png"/><Relationship Id="rId5" Type="http://schemas.openxmlformats.org/officeDocument/2006/relationships/slideLayout" Target="../slideLayouts/slideLayout2.xml"/><Relationship Id="rId15" Type="http://schemas.openxmlformats.org/officeDocument/2006/relationships/image" Target="../media/image12.png"/><Relationship Id="rId10" Type="http://schemas.openxmlformats.org/officeDocument/2006/relationships/image" Target="../media/image6.png"/><Relationship Id="rId4" Type="http://schemas.openxmlformats.org/officeDocument/2006/relationships/video" Target="../media/media2.mov"/><Relationship Id="rId9" Type="http://schemas.openxmlformats.org/officeDocument/2006/relationships/image" Target="../media/image10.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17.tiff"/><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gif"/><Relationship Id="rId11" Type="http://schemas.openxmlformats.org/officeDocument/2006/relationships/image" Target="../media/image22.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tiff"/><Relationship Id="rId3" Type="http://schemas.openxmlformats.org/officeDocument/2006/relationships/image" Target="../media/image28.jpg"/><Relationship Id="rId7" Type="http://schemas.openxmlformats.org/officeDocument/2006/relationships/image" Target="../media/image32.jp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7.xml"/><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70CE9D5-2FF6-5F47-9A8D-0797CCE9BA8F}"/>
              </a:ext>
            </a:extLst>
          </p:cNvPr>
          <p:cNvSpPr>
            <a:spLocks noGrp="1" noChangeArrowheads="1"/>
          </p:cNvSpPr>
          <p:nvPr>
            <p:ph type="ctrTitle"/>
          </p:nvPr>
        </p:nvSpPr>
        <p:spPr>
          <a:xfrm>
            <a:off x="2209800" y="2024711"/>
            <a:ext cx="7772400" cy="1143000"/>
          </a:xfrm>
        </p:spPr>
        <p:txBody>
          <a:bodyPr>
            <a:normAutofit/>
          </a:bodyPr>
          <a:lstStyle/>
          <a:p>
            <a:r>
              <a:rPr lang="en-US" altLang="en-US" sz="2800" dirty="0">
                <a:latin typeface="Times New Roman" panose="02020603050405020304" pitchFamily="18" charset="0"/>
                <a:cs typeface="Times New Roman" panose="02020603050405020304" pitchFamily="18" charset="0"/>
              </a:rPr>
              <a:t>Estimation of brain microstructural parameters with diffusion MRI</a:t>
            </a:r>
          </a:p>
        </p:txBody>
      </p:sp>
      <p:sp>
        <p:nvSpPr>
          <p:cNvPr id="5123" name="Rectangle 3">
            <a:extLst>
              <a:ext uri="{FF2B5EF4-FFF2-40B4-BE49-F238E27FC236}">
                <a16:creationId xmlns:a16="http://schemas.microsoft.com/office/drawing/2014/main" id="{919A92AE-601E-7642-8703-FE2C64710732}"/>
              </a:ext>
            </a:extLst>
          </p:cNvPr>
          <p:cNvSpPr>
            <a:spLocks noGrp="1" noChangeArrowheads="1"/>
          </p:cNvSpPr>
          <p:nvPr>
            <p:ph type="subTitle" idx="1"/>
          </p:nvPr>
        </p:nvSpPr>
        <p:spPr>
          <a:xfrm>
            <a:off x="2209800" y="3406377"/>
            <a:ext cx="7772400" cy="1752600"/>
          </a:xfrm>
        </p:spPr>
        <p:txBody>
          <a:bodyPr/>
          <a:lstStyle/>
          <a:p>
            <a:r>
              <a:rPr lang="en-US" altLang="en-US" sz="1800" dirty="0">
                <a:latin typeface="Times New Roman" panose="02020603050405020304" pitchFamily="18" charset="0"/>
                <a:cs typeface="Times New Roman" panose="02020603050405020304" pitchFamily="18" charset="0"/>
              </a:rPr>
              <a:t>Abrar Faiyaz</a:t>
            </a:r>
          </a:p>
          <a:p>
            <a:r>
              <a:rPr lang="en-US" altLang="en-US" sz="1600" dirty="0">
                <a:latin typeface="Times New Roman" panose="02020603050405020304" pitchFamily="18" charset="0"/>
                <a:cs typeface="Times New Roman" panose="02020603050405020304" pitchFamily="18" charset="0"/>
              </a:rPr>
              <a:t>Department of Electrical and Computer Engineering</a:t>
            </a:r>
          </a:p>
          <a:p>
            <a:endParaRPr lang="en-US" alt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1752B9F-49C1-154C-BBA6-A8683018C20D}"/>
              </a:ext>
            </a:extLst>
          </p:cNvPr>
          <p:cNvPicPr>
            <a:picLocks noChangeAspect="1"/>
          </p:cNvPicPr>
          <p:nvPr/>
        </p:nvPicPr>
        <p:blipFill>
          <a:blip r:embed="rId3"/>
          <a:stretch>
            <a:fillRect/>
          </a:stretch>
        </p:blipFill>
        <p:spPr>
          <a:xfrm>
            <a:off x="5365751" y="801208"/>
            <a:ext cx="1460500" cy="1180007"/>
          </a:xfrm>
          <a:prstGeom prst="rect">
            <a:avLst/>
          </a:prstGeom>
        </p:spPr>
      </p:pic>
      <p:pic>
        <p:nvPicPr>
          <p:cNvPr id="7" name="Picture 6">
            <a:extLst>
              <a:ext uri="{FF2B5EF4-FFF2-40B4-BE49-F238E27FC236}">
                <a16:creationId xmlns:a16="http://schemas.microsoft.com/office/drawing/2014/main" id="{5C465AF3-C4C2-9749-A941-49DCEF35B0C9}"/>
              </a:ext>
            </a:extLst>
          </p:cNvPr>
          <p:cNvPicPr>
            <a:picLocks noChangeAspect="1"/>
          </p:cNvPicPr>
          <p:nvPr/>
        </p:nvPicPr>
        <p:blipFill>
          <a:blip r:embed="rId4"/>
          <a:stretch>
            <a:fillRect/>
          </a:stretch>
        </p:blipFill>
        <p:spPr>
          <a:xfrm>
            <a:off x="15544800" y="327051"/>
            <a:ext cx="2438400" cy="502571"/>
          </a:xfrm>
          <a:prstGeom prst="rect">
            <a:avLst/>
          </a:prstGeom>
        </p:spPr>
      </p:pic>
      <p:sp>
        <p:nvSpPr>
          <p:cNvPr id="2" name="Slide Number Placeholder 1">
            <a:extLst>
              <a:ext uri="{FF2B5EF4-FFF2-40B4-BE49-F238E27FC236}">
                <a16:creationId xmlns:a16="http://schemas.microsoft.com/office/drawing/2014/main" id="{11909E14-CBCC-6E4B-B22C-5A0CCE7EDA6F}"/>
              </a:ext>
            </a:extLst>
          </p:cNvPr>
          <p:cNvSpPr>
            <a:spLocks noGrp="1"/>
          </p:cNvSpPr>
          <p:nvPr>
            <p:ph type="sldNum" sz="quarter" idx="12"/>
          </p:nvPr>
        </p:nvSpPr>
        <p:spPr/>
        <p:txBody>
          <a:bodyPr/>
          <a:lstStyle/>
          <a:p>
            <a:fld id="{48F63A3B-78C7-47BE-AE5E-E10140E04643}" type="slidenum">
              <a:rPr lang="en-US" smtClean="0"/>
              <a:t>0</a:t>
            </a:fld>
            <a:endParaRPr lang="en-US" dirty="0"/>
          </a:p>
        </p:txBody>
      </p:sp>
    </p:spTree>
    <p:extLst>
      <p:ext uri="{BB962C8B-B14F-4D97-AF65-F5344CB8AC3E}">
        <p14:creationId xmlns:p14="http://schemas.microsoft.com/office/powerpoint/2010/main" val="1959703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2415-9F2E-E749-BDEE-ACFA770D553A}"/>
              </a:ext>
            </a:extLst>
          </p:cNvPr>
          <p:cNvSpPr>
            <a:spLocks noGrp="1"/>
          </p:cNvSpPr>
          <p:nvPr>
            <p:ph type="title"/>
          </p:nvPr>
        </p:nvSpPr>
        <p:spPr>
          <a:xfrm>
            <a:off x="801493" y="-59103"/>
            <a:ext cx="10515600" cy="1325563"/>
          </a:xfrm>
        </p:spPr>
        <p:txBody>
          <a:bodyPr>
            <a:normAutofit/>
          </a:bodyPr>
          <a:lstStyle/>
          <a:p>
            <a:r>
              <a:rPr lang="en-US" sz="3200" dirty="0">
                <a:latin typeface="Times New Roman" panose="02020603050405020304" pitchFamily="18" charset="0"/>
                <a:ea typeface="STIXGeneral" pitchFamily="2" charset="2"/>
                <a:cs typeface="Times New Roman" panose="02020603050405020304" pitchFamily="18" charset="0"/>
              </a:rPr>
              <a:t>Background: NODDI </a:t>
            </a:r>
            <a:r>
              <a:rPr lang="en-US" sz="3200" baseline="30000" dirty="0">
                <a:latin typeface="Times New Roman" panose="02020603050405020304" pitchFamily="18" charset="0"/>
                <a:ea typeface="STIXGeneral" pitchFamily="2" charset="2"/>
                <a:cs typeface="Times New Roman" panose="02020603050405020304" pitchFamily="18" charset="0"/>
              </a:rPr>
              <a:t>(Zhang,2011,2012)</a:t>
            </a:r>
            <a:endParaRPr lang="en-US" sz="3200" dirty="0">
              <a:latin typeface="Times New Roman" panose="02020603050405020304" pitchFamily="18" charset="0"/>
              <a:ea typeface="STIXGeneral" pitchFamily="2" charset="2"/>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55A8C3DD-C21E-B74D-8829-AC951BAA43E0}"/>
              </a:ext>
            </a:extLst>
          </p:cNvPr>
          <p:cNvCxnSpPr>
            <a:stCxn id="10" idx="0"/>
          </p:cNvCxnSpPr>
          <p:nvPr/>
        </p:nvCxnSpPr>
        <p:spPr>
          <a:xfrm flipV="1">
            <a:off x="9867760" y="373913"/>
            <a:ext cx="374176" cy="623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218CF0C-4B4A-0C41-979C-240290B57732}"/>
              </a:ext>
            </a:extLst>
          </p:cNvPr>
          <p:cNvSpPr/>
          <p:nvPr/>
        </p:nvSpPr>
        <p:spPr>
          <a:xfrm>
            <a:off x="7162800" y="3778151"/>
            <a:ext cx="4876800" cy="646331"/>
          </a:xfrm>
          <a:prstGeom prst="rect">
            <a:avLst/>
          </a:prstGeom>
        </p:spPr>
        <p:txBody>
          <a:bodyPr wrap="square">
            <a:spAutoFit/>
          </a:bodyPr>
          <a:lstStyle/>
          <a:p>
            <a:r>
              <a:rPr lang="en-US" sz="1200" b="1" i="0" u="none" strike="noStrike" dirty="0">
                <a:solidFill>
                  <a:srgbClr val="323232"/>
                </a:solidFill>
                <a:effectLst/>
                <a:ea typeface="STIXGeneral" pitchFamily="2" charset="2"/>
                <a:cs typeface="Arial" panose="020B0604020202020204" pitchFamily="34" charset="0"/>
              </a:rPr>
              <a:t>Figure 1.</a:t>
            </a:r>
            <a:r>
              <a:rPr lang="en-US" sz="1200" b="0" i="0" u="none" strike="noStrike" dirty="0">
                <a:solidFill>
                  <a:srgbClr val="323232"/>
                </a:solidFill>
                <a:effectLst/>
                <a:ea typeface="STIXGeneral" pitchFamily="2" charset="2"/>
                <a:cs typeface="Arial" panose="020B0604020202020204" pitchFamily="34" charset="0"/>
              </a:rPr>
              <a:t> Illustration of a set of Watson distributions with the same mean orientation but different orientation dispersion index: OD ∈ {0.04, 0.16, 0.5, 0.84, 1.0}. </a:t>
            </a:r>
            <a:endParaRPr lang="en-US" sz="1200" dirty="0">
              <a:ea typeface="STIXGeneral" pitchFamily="2" charset="2"/>
              <a:cs typeface="Arial" panose="020B0604020202020204" pitchFamily="34" charset="0"/>
            </a:endParaRPr>
          </a:p>
        </p:txBody>
      </p:sp>
      <p:sp>
        <p:nvSpPr>
          <p:cNvPr id="15" name="TextBox 14">
            <a:extLst>
              <a:ext uri="{FF2B5EF4-FFF2-40B4-BE49-F238E27FC236}">
                <a16:creationId xmlns:a16="http://schemas.microsoft.com/office/drawing/2014/main" id="{5C43AF1C-8136-C041-87E8-B59B92B7F47A}"/>
              </a:ext>
            </a:extLst>
          </p:cNvPr>
          <p:cNvSpPr txBox="1"/>
          <p:nvPr/>
        </p:nvSpPr>
        <p:spPr>
          <a:xfrm>
            <a:off x="748541" y="6987736"/>
            <a:ext cx="6191225" cy="1169551"/>
          </a:xfrm>
          <a:prstGeom prst="rect">
            <a:avLst/>
          </a:prstGeom>
          <a:noFill/>
        </p:spPr>
        <p:txBody>
          <a:bodyPr wrap="square" rtlCol="0">
            <a:spAutoFit/>
          </a:bodyPr>
          <a:lstStyle/>
          <a:p>
            <a:r>
              <a:rPr lang="en-US" sz="1400" dirty="0"/>
              <a:t>Where, </a:t>
            </a:r>
            <a:r>
              <a:rPr lang="en-US" sz="1400" b="1" dirty="0">
                <a:effectLst/>
              </a:rPr>
              <a:t>q</a:t>
            </a:r>
            <a:r>
              <a:rPr lang="en-US" sz="1400" dirty="0"/>
              <a:t> and </a:t>
            </a:r>
            <a:r>
              <a:rPr lang="en-US" sz="1400" i="1" dirty="0">
                <a:effectLst/>
              </a:rPr>
              <a:t>b</a:t>
            </a:r>
            <a:r>
              <a:rPr lang="en-US" sz="1400" dirty="0"/>
              <a:t> are the gradient direction and </a:t>
            </a:r>
            <a:r>
              <a:rPr lang="en-US" sz="1400" i="1" dirty="0">
                <a:effectLst/>
              </a:rPr>
              <a:t>b</a:t>
            </a:r>
            <a:r>
              <a:rPr lang="en-US" sz="1400" dirty="0"/>
              <a:t>-value of diffusion-weighting, respectively; </a:t>
            </a:r>
          </a:p>
          <a:p>
            <a:r>
              <a:rPr lang="en-US" sz="1400" i="1" dirty="0">
                <a:effectLst/>
              </a:rPr>
              <a:t>f</a:t>
            </a:r>
            <a:r>
              <a:rPr lang="en-US" sz="1400" dirty="0"/>
              <a:t>(</a:t>
            </a:r>
            <a:r>
              <a:rPr lang="en-US" sz="1400" b="1" dirty="0">
                <a:effectLst/>
              </a:rPr>
              <a:t>n</a:t>
            </a:r>
            <a:r>
              <a:rPr lang="en-US" sz="1400" dirty="0"/>
              <a:t>)</a:t>
            </a:r>
            <a:r>
              <a:rPr lang="en-US" sz="1400" i="1" dirty="0" err="1">
                <a:effectLst/>
              </a:rPr>
              <a:t>d</a:t>
            </a:r>
            <a:r>
              <a:rPr lang="en-US" sz="1400" b="1" dirty="0" err="1">
                <a:effectLst/>
              </a:rPr>
              <a:t>n</a:t>
            </a:r>
            <a:r>
              <a:rPr lang="en-US" sz="1400" dirty="0"/>
              <a:t> gives the probability of finding sticks along orientation </a:t>
            </a:r>
            <a:r>
              <a:rPr lang="en-US" sz="1400" b="1" dirty="0">
                <a:effectLst/>
              </a:rPr>
              <a:t>n</a:t>
            </a:r>
            <a:r>
              <a:rPr lang="en-US" sz="1400" dirty="0"/>
              <a:t>; </a:t>
            </a:r>
            <a:r>
              <a:rPr lang="en-US" sz="1400" dirty="0">
                <a:effectLst/>
              </a:rPr>
              <a:t> gives the signal attenuation due to unhindered diffusion along a stick with intrinsic diffusivity </a:t>
            </a:r>
            <a:r>
              <a:rPr lang="en-US" sz="1400" i="1" dirty="0">
                <a:effectLst/>
              </a:rPr>
              <a:t>d</a:t>
            </a:r>
            <a:r>
              <a:rPr lang="en-US" sz="1400" baseline="-25000" dirty="0">
                <a:effectLst/>
              </a:rPr>
              <a:t>∥</a:t>
            </a:r>
            <a:r>
              <a:rPr lang="en-US" sz="1400" dirty="0">
                <a:effectLst/>
              </a:rPr>
              <a:t> and orientation </a:t>
            </a:r>
            <a:r>
              <a:rPr lang="en-US" sz="1400" b="1" dirty="0">
                <a:effectLst/>
              </a:rPr>
              <a:t>n</a:t>
            </a:r>
            <a:r>
              <a:rPr lang="en-US" sz="1400" dirty="0">
                <a:effectLst/>
              </a:rPr>
              <a:t>.</a:t>
            </a:r>
            <a:endParaRPr lang="en-US" sz="1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B47B7F-96A9-4348-A135-4607B6C34E3B}"/>
                  </a:ext>
                </a:extLst>
              </p:cNvPr>
              <p:cNvSpPr txBox="1"/>
              <p:nvPr/>
            </p:nvSpPr>
            <p:spPr>
              <a:xfrm>
                <a:off x="7191103" y="4783856"/>
                <a:ext cx="4661192" cy="1169551"/>
              </a:xfrm>
              <a:prstGeom prst="rect">
                <a:avLst/>
              </a:prstGeom>
              <a:noFill/>
              <a:ln>
                <a:solidFill>
                  <a:schemeClr val="tx1"/>
                </a:solidFill>
              </a:ln>
            </p:spPr>
            <p:txBody>
              <a:bodyPr wrap="square" rtlCol="0">
                <a:spAutoFit/>
              </a:bodyPr>
              <a:lstStyle/>
              <a:p>
                <a:r>
                  <a:rPr lang="en-US" sz="1400" b="1" i="1" dirty="0">
                    <a:latin typeface="STIXGeneral" pitchFamily="2" charset="2"/>
                    <a:ea typeface="STIXGeneral" pitchFamily="2" charset="2"/>
                    <a:cs typeface="STIXGeneral" pitchFamily="2" charset="2"/>
                  </a:rPr>
                  <a:t>NODDI parameters to fit</a:t>
                </a:r>
              </a:p>
              <a:p>
                <a:r>
                  <a:rPr lang="en-US" sz="1400" b="1" i="1" dirty="0" err="1">
                    <a:latin typeface="STIXGeneral" pitchFamily="2" charset="2"/>
                    <a:ea typeface="STIXGeneral" pitchFamily="2" charset="2"/>
                    <a:cs typeface="STIXGeneral" pitchFamily="2" charset="2"/>
                  </a:rPr>
                  <a:t>V_ic</a:t>
                </a:r>
                <a:r>
                  <a:rPr lang="en-US" sz="1400" dirty="0">
                    <a:latin typeface="STIXGeneral" pitchFamily="2" charset="2"/>
                    <a:ea typeface="STIXGeneral" pitchFamily="2" charset="2"/>
                    <a:cs typeface="STIXGeneral" pitchFamily="2" charset="2"/>
                  </a:rPr>
                  <a:t>: intra-cellular volume fraction. </a:t>
                </a:r>
              </a:p>
              <a:p>
                <a:r>
                  <a:rPr lang="el-GR" sz="1400" b="1" i="1" dirty="0">
                    <a:latin typeface="STIXGeneral" pitchFamily="2" charset="2"/>
                    <a:ea typeface="STIXGeneral" pitchFamily="2" charset="2"/>
                    <a:cs typeface="STIXGeneral" pitchFamily="2" charset="2"/>
                  </a:rPr>
                  <a:t>κ</a:t>
                </a:r>
                <a:r>
                  <a:rPr lang="el-GR" sz="1400" b="1" dirty="0">
                    <a:latin typeface="STIXGeneral" pitchFamily="2" charset="2"/>
                    <a:ea typeface="STIXGeneral" pitchFamily="2" charset="2"/>
                    <a:cs typeface="STIXGeneral" pitchFamily="2" charset="2"/>
                  </a:rPr>
                  <a:t>:</a:t>
                </a:r>
                <a:r>
                  <a:rPr lang="el-GR" sz="1400" dirty="0">
                    <a:latin typeface="STIXGeneral" pitchFamily="2" charset="2"/>
                    <a:ea typeface="STIXGeneral" pitchFamily="2" charset="2"/>
                    <a:cs typeface="STIXGeneral" pitchFamily="2" charset="2"/>
                  </a:rPr>
                  <a:t> </a:t>
                </a:r>
                <a:r>
                  <a:rPr lang="en-US" sz="1400" dirty="0">
                    <a:latin typeface="STIXGeneral" pitchFamily="2" charset="2"/>
                    <a:ea typeface="STIXGeneral" pitchFamily="2" charset="2"/>
                    <a:cs typeface="STIXGeneral" pitchFamily="2" charset="2"/>
                  </a:rPr>
                  <a:t>concentration parameter of Watson distribution  </a:t>
                </a:r>
              </a:p>
              <a:p>
                <a:r>
                  <a:rPr lang="el-GR" sz="1400" b="1" dirty="0">
                    <a:latin typeface="STIXGeneral" pitchFamily="2" charset="2"/>
                    <a:ea typeface="STIXGeneral" pitchFamily="2" charset="2"/>
                    <a:cs typeface="STIXGeneral" pitchFamily="2" charset="2"/>
                  </a:rPr>
                  <a:t>μ:</a:t>
                </a:r>
                <a:r>
                  <a:rPr lang="el-GR" sz="1400" dirty="0">
                    <a:latin typeface="STIXGeneral" pitchFamily="2" charset="2"/>
                    <a:ea typeface="STIXGeneral" pitchFamily="2" charset="2"/>
                    <a:cs typeface="STIXGeneral" pitchFamily="2" charset="2"/>
                  </a:rPr>
                  <a:t> </a:t>
                </a:r>
                <a:r>
                  <a:rPr lang="en-US" sz="1400" dirty="0">
                    <a:latin typeface="STIXGeneral" pitchFamily="2" charset="2"/>
                    <a:ea typeface="STIXGeneral" pitchFamily="2" charset="2"/>
                    <a:cs typeface="STIXGeneral" pitchFamily="2" charset="2"/>
                  </a:rPr>
                  <a:t>mean orientation of Watson distribution </a:t>
                </a:r>
                <a:r>
                  <a:rPr lang="en-US" sz="1400" b="1" dirty="0">
                    <a:latin typeface="STIXGeneral" pitchFamily="2" charset="2"/>
                    <a:ea typeface="STIXGeneral" pitchFamily="2" charset="2"/>
                    <a:cs typeface="STIXGeneral" pitchFamily="2" charset="2"/>
                  </a:rPr>
                  <a:t>(</a:t>
                </a:r>
                <a14:m>
                  <m:oMath xmlns:m="http://schemas.openxmlformats.org/officeDocument/2006/math">
                    <m:r>
                      <a:rPr lang="en-US" sz="1400" b="1" i="1">
                        <a:latin typeface="Cambria Math" panose="02040503050406030204" pitchFamily="18" charset="0"/>
                        <a:ea typeface="Cambria Math" panose="02040503050406030204" pitchFamily="18" charset="0"/>
                      </a:rPr>
                      <m:t>𝜽</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𝝋</m:t>
                    </m:r>
                  </m:oMath>
                </a14:m>
                <a:r>
                  <a:rPr lang="en-US" sz="1400" b="1" dirty="0">
                    <a:latin typeface="STIXGeneral" pitchFamily="2" charset="2"/>
                    <a:ea typeface="STIXGeneral" pitchFamily="2" charset="2"/>
                    <a:cs typeface="STIXGeneral" pitchFamily="2" charset="2"/>
                  </a:rPr>
                  <a:t>).</a:t>
                </a:r>
              </a:p>
              <a:p>
                <a:r>
                  <a:rPr lang="en-US" sz="1400" b="1" i="1" dirty="0" err="1">
                    <a:latin typeface="STIXGeneral" pitchFamily="2" charset="2"/>
                    <a:ea typeface="STIXGeneral" pitchFamily="2" charset="2"/>
                    <a:cs typeface="STIXGeneral" pitchFamily="2" charset="2"/>
                  </a:rPr>
                  <a:t>V_iso</a:t>
                </a:r>
                <a:r>
                  <a:rPr lang="en-US" sz="1400" b="1" dirty="0">
                    <a:latin typeface="STIXGeneral" pitchFamily="2" charset="2"/>
                    <a:ea typeface="STIXGeneral" pitchFamily="2" charset="2"/>
                    <a:cs typeface="STIXGeneral" pitchFamily="2" charset="2"/>
                  </a:rPr>
                  <a:t>: </a:t>
                </a:r>
                <a:r>
                  <a:rPr lang="en-US" sz="1400" dirty="0">
                    <a:latin typeface="STIXGeneral" pitchFamily="2" charset="2"/>
                    <a:ea typeface="STIXGeneral" pitchFamily="2" charset="2"/>
                    <a:cs typeface="STIXGeneral" pitchFamily="2" charset="2"/>
                  </a:rPr>
                  <a:t>isotropic volume fraction</a:t>
                </a:r>
              </a:p>
            </p:txBody>
          </p:sp>
        </mc:Choice>
        <mc:Fallback xmlns="">
          <p:sp>
            <p:nvSpPr>
              <p:cNvPr id="3" name="TextBox 2">
                <a:extLst>
                  <a:ext uri="{FF2B5EF4-FFF2-40B4-BE49-F238E27FC236}">
                    <a16:creationId xmlns:a16="http://schemas.microsoft.com/office/drawing/2014/main" id="{46B47B7F-96A9-4348-A135-4607B6C34E3B}"/>
                  </a:ext>
                </a:extLst>
              </p:cNvPr>
              <p:cNvSpPr txBox="1">
                <a:spLocks noRot="1" noChangeAspect="1" noMove="1" noResize="1" noEditPoints="1" noAdjustHandles="1" noChangeArrowheads="1" noChangeShapeType="1" noTextEdit="1"/>
              </p:cNvSpPr>
              <p:nvPr/>
            </p:nvSpPr>
            <p:spPr>
              <a:xfrm>
                <a:off x="7191103" y="4783856"/>
                <a:ext cx="4661192" cy="1169551"/>
              </a:xfrm>
              <a:prstGeom prst="rect">
                <a:avLst/>
              </a:prstGeom>
              <a:blipFill>
                <a:blip r:embed="rId3"/>
                <a:stretch>
                  <a:fillRect l="-271" t="-1064" b="-2128"/>
                </a:stretch>
              </a:blipFill>
              <a:ln>
                <a:solidFill>
                  <a:schemeClr val="tx1"/>
                </a:solidFill>
              </a:ln>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739FC6DA-57BD-E247-BD70-5FC72FD5B6C8}"/>
              </a:ext>
            </a:extLst>
          </p:cNvPr>
          <p:cNvGrpSpPr/>
          <p:nvPr/>
        </p:nvGrpSpPr>
        <p:grpSpPr>
          <a:xfrm>
            <a:off x="7939431" y="529928"/>
            <a:ext cx="3554556" cy="2919165"/>
            <a:chOff x="8039171" y="841814"/>
            <a:chExt cx="3554556" cy="2919165"/>
          </a:xfrm>
        </p:grpSpPr>
        <p:pic>
          <p:nvPicPr>
            <p:cNvPr id="10" name="Picture 9">
              <a:extLst>
                <a:ext uri="{FF2B5EF4-FFF2-40B4-BE49-F238E27FC236}">
                  <a16:creationId xmlns:a16="http://schemas.microsoft.com/office/drawing/2014/main" id="{BF25365A-005E-504B-89DA-9589548805FE}"/>
                </a:ext>
              </a:extLst>
            </p:cNvPr>
            <p:cNvPicPr>
              <a:picLocks noChangeAspect="1"/>
            </p:cNvPicPr>
            <p:nvPr/>
          </p:nvPicPr>
          <p:blipFill>
            <a:blip r:embed="rId4">
              <a:alphaModFix/>
              <a:grayscl/>
            </a:blip>
            <a:stretch>
              <a:fillRect/>
            </a:stretch>
          </p:blipFill>
          <p:spPr>
            <a:xfrm rot="1711012">
              <a:off x="8039171" y="1150574"/>
              <a:ext cx="2610405" cy="261040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F8D175-2B0B-9847-AC19-45FCE9BA00EA}"/>
                    </a:ext>
                  </a:extLst>
                </p:cNvPr>
                <p:cNvSpPr txBox="1"/>
                <p:nvPr/>
              </p:nvSpPr>
              <p:spPr>
                <a:xfrm>
                  <a:off x="10291442" y="843240"/>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𝜇</m:t>
                            </m:r>
                          </m:e>
                        </m:acc>
                      </m:oMath>
                    </m:oMathPara>
                  </a14:m>
                  <a:endParaRPr lang="en-US" dirty="0"/>
                </a:p>
              </p:txBody>
            </p:sp>
          </mc:Choice>
          <mc:Fallback xmlns="">
            <p:sp>
              <p:nvSpPr>
                <p:cNvPr id="13" name="TextBox 12">
                  <a:extLst>
                    <a:ext uri="{FF2B5EF4-FFF2-40B4-BE49-F238E27FC236}">
                      <a16:creationId xmlns:a16="http://schemas.microsoft.com/office/drawing/2014/main" id="{A9F8D175-2B0B-9847-AC19-45FCE9BA00EA}"/>
                    </a:ext>
                  </a:extLst>
                </p:cNvPr>
                <p:cNvSpPr txBox="1">
                  <a:spLocks noRot="1" noChangeAspect="1" noMove="1" noResize="1" noEditPoints="1" noAdjustHandles="1" noChangeArrowheads="1" noChangeShapeType="1" noTextEdit="1"/>
                </p:cNvSpPr>
                <p:nvPr/>
              </p:nvSpPr>
              <p:spPr>
                <a:xfrm>
                  <a:off x="10291442" y="843240"/>
                  <a:ext cx="446211" cy="461665"/>
                </a:xfrm>
                <a:prstGeom prst="rect">
                  <a:avLst/>
                </a:prstGeom>
                <a:blipFill>
                  <a:blip r:embed="rId5"/>
                  <a:stretch>
                    <a:fillRect t="-18919"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40E9B7-54D5-1A4C-8CE0-C2864E726416}"/>
                    </a:ext>
                  </a:extLst>
                </p:cNvPr>
                <p:cNvSpPr txBox="1"/>
                <p:nvPr/>
              </p:nvSpPr>
              <p:spPr>
                <a:xfrm>
                  <a:off x="10545121" y="841814"/>
                  <a:ext cx="1048606" cy="461665"/>
                </a:xfrm>
                <a:prstGeom prst="rect">
                  <a:avLst/>
                </a:prstGeom>
                <a:noFill/>
              </p:spPr>
              <p:txBody>
                <a:bodyPr wrap="square" rtlCol="0">
                  <a:spAutoFit/>
                </a:bodyPr>
                <a:lstStyle/>
                <a:p>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oMath>
                  </a14:m>
                  <a:r>
                    <a:rPr lang="en-US" dirty="0"/>
                    <a:t>)</a:t>
                  </a:r>
                </a:p>
              </p:txBody>
            </p:sp>
          </mc:Choice>
          <mc:Fallback xmlns="">
            <p:sp>
              <p:nvSpPr>
                <p:cNvPr id="4" name="TextBox 3">
                  <a:extLst>
                    <a:ext uri="{FF2B5EF4-FFF2-40B4-BE49-F238E27FC236}">
                      <a16:creationId xmlns:a16="http://schemas.microsoft.com/office/drawing/2014/main" id="{7D40E9B7-54D5-1A4C-8CE0-C2864E726416}"/>
                    </a:ext>
                  </a:extLst>
                </p:cNvPr>
                <p:cNvSpPr txBox="1">
                  <a:spLocks noRot="1" noChangeAspect="1" noMove="1" noResize="1" noEditPoints="1" noAdjustHandles="1" noChangeArrowheads="1" noChangeShapeType="1" noTextEdit="1"/>
                </p:cNvSpPr>
                <p:nvPr/>
              </p:nvSpPr>
              <p:spPr>
                <a:xfrm>
                  <a:off x="10545121" y="841814"/>
                  <a:ext cx="1048606" cy="461665"/>
                </a:xfrm>
                <a:prstGeom prst="rect">
                  <a:avLst/>
                </a:prstGeom>
                <a:blipFill>
                  <a:blip r:embed="rId6"/>
                  <a:stretch>
                    <a:fillRect l="-7143" t="-10811" b="-24324"/>
                  </a:stretch>
                </a:blipFill>
              </p:spPr>
              <p:txBody>
                <a:bodyPr/>
                <a:lstStyle/>
                <a:p>
                  <a:r>
                    <a:rPr lang="en-US">
                      <a:noFill/>
                    </a:rPr>
                    <a:t> </a:t>
                  </a:r>
                </a:p>
              </p:txBody>
            </p:sp>
          </mc:Fallback>
        </mc:AlternateContent>
      </p:grpSp>
      <p:pic>
        <p:nvPicPr>
          <p:cNvPr id="16" name="Picture 15">
            <a:extLst>
              <a:ext uri="{FF2B5EF4-FFF2-40B4-BE49-F238E27FC236}">
                <a16:creationId xmlns:a16="http://schemas.microsoft.com/office/drawing/2014/main" id="{D48E315C-0078-864E-A749-F3D75CB4A287}"/>
              </a:ext>
            </a:extLst>
          </p:cNvPr>
          <p:cNvPicPr>
            <a:picLocks noChangeAspect="1"/>
          </p:cNvPicPr>
          <p:nvPr/>
        </p:nvPicPr>
        <p:blipFill>
          <a:blip r:embed="rId7"/>
          <a:stretch>
            <a:fillRect/>
          </a:stretch>
        </p:blipFill>
        <p:spPr>
          <a:xfrm>
            <a:off x="457200" y="5334000"/>
            <a:ext cx="4483100" cy="939800"/>
          </a:xfrm>
          <a:prstGeom prst="rect">
            <a:avLst/>
          </a:prstGeom>
        </p:spPr>
      </p:pic>
      <p:sp>
        <p:nvSpPr>
          <p:cNvPr id="11" name="TextBox 10">
            <a:extLst>
              <a:ext uri="{FF2B5EF4-FFF2-40B4-BE49-F238E27FC236}">
                <a16:creationId xmlns:a16="http://schemas.microsoft.com/office/drawing/2014/main" id="{D15F5F65-656D-4941-B43F-865D476AD849}"/>
              </a:ext>
            </a:extLst>
          </p:cNvPr>
          <p:cNvSpPr txBox="1"/>
          <p:nvPr/>
        </p:nvSpPr>
        <p:spPr>
          <a:xfrm>
            <a:off x="822432" y="4783856"/>
            <a:ext cx="6154345" cy="830997"/>
          </a:xfrm>
          <a:prstGeom prst="rect">
            <a:avLst/>
          </a:prstGeom>
          <a:noFill/>
        </p:spPr>
        <p:txBody>
          <a:bodyPr wrap="square" rtlCol="0">
            <a:spAutoFit/>
          </a:bodyPr>
          <a:lstStyle/>
          <a:p>
            <a:r>
              <a:rPr lang="en-US" sz="1600" dirty="0"/>
              <a:t>Maximum Likelihood estimation for fitting parameters,</a:t>
            </a:r>
          </a:p>
          <a:p>
            <a:r>
              <a:rPr lang="en-US" sz="1600" dirty="0"/>
              <a:t>(Rician log-likelihood function for measured (M) and generated signal (A))</a:t>
            </a:r>
          </a:p>
        </p:txBody>
      </p:sp>
      <p:pic>
        <p:nvPicPr>
          <p:cNvPr id="1036" name="Picture 12" descr="/Users/afaiyaz/Library/Group Containers/UBF8T346G9.Office/ConnectorClipboard/image15863902302080.png">
            <a:extLst>
              <a:ext uri="{FF2B5EF4-FFF2-40B4-BE49-F238E27FC236}">
                <a16:creationId xmlns:a16="http://schemas.microsoft.com/office/drawing/2014/main" id="{C00D37F3-8325-D543-84F7-84C0304CFA0E}"/>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917620" y="1132677"/>
            <a:ext cx="3454400" cy="2540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F5A34DE5-CA24-274B-9AB6-B27765295DCF}"/>
              </a:ext>
            </a:extLst>
          </p:cNvPr>
          <p:cNvGrpSpPr/>
          <p:nvPr/>
        </p:nvGrpSpPr>
        <p:grpSpPr>
          <a:xfrm>
            <a:off x="3588961" y="1705350"/>
            <a:ext cx="3387816" cy="2326801"/>
            <a:chOff x="3686084" y="1482939"/>
            <a:chExt cx="3387816" cy="2326801"/>
          </a:xfrm>
        </p:grpSpPr>
        <p:pic>
          <p:nvPicPr>
            <p:cNvPr id="1026" name="Picture 2" descr="/Users/afaiyaz/Library/Group Containers/UBF8T346G9.Office/ConnectorClipboard/image15866251354980.png">
              <a:extLst>
                <a:ext uri="{FF2B5EF4-FFF2-40B4-BE49-F238E27FC236}">
                  <a16:creationId xmlns:a16="http://schemas.microsoft.com/office/drawing/2014/main" id="{2D84640C-1D8B-4A47-AF7E-306743B1FF7E}"/>
                </a:ext>
              </a:extLst>
            </p:cNvPr>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3733800" y="1893147"/>
              <a:ext cx="15367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sers/afaiyaz/Library/Group Containers/UBF8T346G9.Office/ConnectorClipboard/image15866251970530.png">
              <a:extLst>
                <a:ext uri="{FF2B5EF4-FFF2-40B4-BE49-F238E27FC236}">
                  <a16:creationId xmlns:a16="http://schemas.microsoft.com/office/drawing/2014/main" id="{E9A2C6AE-BC73-6D49-85F0-82344DF8D607}"/>
                </a:ext>
              </a:extLst>
            </p:cNvPr>
            <p:cNvPicPr>
              <a:picLocks noChangeAspect="1"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3733800" y="2384694"/>
              <a:ext cx="2882900" cy="40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ers/afaiyaz/Library/Group Containers/UBF8T346G9.Office/ConnectorClipboard/image15866252200190.png">
              <a:extLst>
                <a:ext uri="{FF2B5EF4-FFF2-40B4-BE49-F238E27FC236}">
                  <a16:creationId xmlns:a16="http://schemas.microsoft.com/office/drawing/2014/main" id="{371F0CD4-C63D-4A40-962D-97DD625AE0D7}"/>
                </a:ext>
              </a:extLst>
            </p:cNvPr>
            <p:cNvPicPr>
              <a:picLocks noChangeAspect="1" noChangeArrowheads="1"/>
            </p:cNvPicPr>
            <p:nvPr/>
          </p:nvPicPr>
          <p:blipFill>
            <a:blip r:embed="rId11">
              <a:biLevel thresh="75000"/>
              <a:extLst>
                <a:ext uri="{28A0092B-C50C-407E-A947-70E740481C1C}">
                  <a14:useLocalDpi xmlns:a14="http://schemas.microsoft.com/office/drawing/2010/main" val="0"/>
                </a:ext>
              </a:extLst>
            </a:blip>
            <a:srcRect/>
            <a:stretch>
              <a:fillRect/>
            </a:stretch>
          </p:blipFill>
          <p:spPr bwMode="auto">
            <a:xfrm>
              <a:off x="3733800" y="2919079"/>
              <a:ext cx="33401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Users/afaiyaz/Library/Group Containers/UBF8T346G9.Office/ConnectorClipboard/image15866252440180.png">
              <a:extLst>
                <a:ext uri="{FF2B5EF4-FFF2-40B4-BE49-F238E27FC236}">
                  <a16:creationId xmlns:a16="http://schemas.microsoft.com/office/drawing/2014/main" id="{C3C251DA-D431-834C-AF20-8F8EE410EF68}"/>
                </a:ext>
              </a:extLst>
            </p:cNvPr>
            <p:cNvPicPr>
              <a:picLocks noChangeAspect="1" noChangeArrowheads="1"/>
            </p:cNvPicPr>
            <p:nvPr/>
          </p:nvPicPr>
          <p:blipFill>
            <a:blip r:embed="rId12">
              <a:biLevel thresh="75000"/>
              <a:extLst>
                <a:ext uri="{28A0092B-C50C-407E-A947-70E740481C1C}">
                  <a14:useLocalDpi xmlns:a14="http://schemas.microsoft.com/office/drawing/2010/main" val="0"/>
                </a:ext>
              </a:extLst>
            </a:blip>
            <a:srcRect/>
            <a:stretch>
              <a:fillRect/>
            </a:stretch>
          </p:blipFill>
          <p:spPr bwMode="auto">
            <a:xfrm>
              <a:off x="3733800" y="3555740"/>
              <a:ext cx="1587500" cy="254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4CCA768-EA23-A243-A54C-21FA0AE76E88}"/>
                </a:ext>
              </a:extLst>
            </p:cNvPr>
            <p:cNvSpPr txBox="1"/>
            <p:nvPr/>
          </p:nvSpPr>
          <p:spPr>
            <a:xfrm>
              <a:off x="3686084" y="1482939"/>
              <a:ext cx="2225289" cy="307777"/>
            </a:xfrm>
            <a:prstGeom prst="rect">
              <a:avLst/>
            </a:prstGeom>
            <a:noFill/>
          </p:spPr>
          <p:txBody>
            <a:bodyPr wrap="none" rtlCol="0">
              <a:spAutoFit/>
            </a:bodyPr>
            <a:lstStyle/>
            <a:p>
              <a:r>
                <a:rPr lang="en-US" sz="1400" dirty="0"/>
                <a:t>Extracellular signal model</a:t>
              </a:r>
            </a:p>
          </p:txBody>
        </p:sp>
      </p:grpSp>
      <p:grpSp>
        <p:nvGrpSpPr>
          <p:cNvPr id="20" name="Group 19">
            <a:extLst>
              <a:ext uri="{FF2B5EF4-FFF2-40B4-BE49-F238E27FC236}">
                <a16:creationId xmlns:a16="http://schemas.microsoft.com/office/drawing/2014/main" id="{A1910DE1-5909-4245-929D-ED21B64D3F84}"/>
              </a:ext>
            </a:extLst>
          </p:cNvPr>
          <p:cNvGrpSpPr/>
          <p:nvPr/>
        </p:nvGrpSpPr>
        <p:grpSpPr>
          <a:xfrm>
            <a:off x="801493" y="1674580"/>
            <a:ext cx="2433680" cy="947111"/>
            <a:chOff x="808506" y="3271385"/>
            <a:chExt cx="2433680" cy="947111"/>
          </a:xfrm>
        </p:grpSpPr>
        <p:sp>
          <p:nvSpPr>
            <p:cNvPr id="24" name="TextBox 23">
              <a:extLst>
                <a:ext uri="{FF2B5EF4-FFF2-40B4-BE49-F238E27FC236}">
                  <a16:creationId xmlns:a16="http://schemas.microsoft.com/office/drawing/2014/main" id="{7D9719FA-CCE0-2D48-B0CF-6AEB8BD5C594}"/>
                </a:ext>
              </a:extLst>
            </p:cNvPr>
            <p:cNvSpPr txBox="1"/>
            <p:nvPr/>
          </p:nvSpPr>
          <p:spPr>
            <a:xfrm>
              <a:off x="808506" y="3271385"/>
              <a:ext cx="2433680" cy="307777"/>
            </a:xfrm>
            <a:prstGeom prst="rect">
              <a:avLst/>
            </a:prstGeom>
            <a:noFill/>
          </p:spPr>
          <p:txBody>
            <a:bodyPr wrap="none" rtlCol="0">
              <a:spAutoFit/>
            </a:bodyPr>
            <a:lstStyle/>
            <a:p>
              <a:r>
                <a:rPr lang="en-US" sz="1400" dirty="0"/>
                <a:t>Standing water signal model</a:t>
              </a:r>
            </a:p>
          </p:txBody>
        </p:sp>
        <p:pic>
          <p:nvPicPr>
            <p:cNvPr id="17" name="Picture 10" descr="/Users/afaiyaz/Library/Group Containers/UBF8T346G9.Office/ConnectorClipboard/image15866259341970.png">
              <a:extLst>
                <a:ext uri="{FF2B5EF4-FFF2-40B4-BE49-F238E27FC236}">
                  <a16:creationId xmlns:a16="http://schemas.microsoft.com/office/drawing/2014/main" id="{0648AB01-2EC0-5F45-A91E-A42558EAB532}"/>
                </a:ext>
              </a:extLst>
            </p:cNvPr>
            <p:cNvPicPr>
              <a:picLocks noChangeAspect="1" noChangeArrowheads="1"/>
            </p:cNvPicPr>
            <p:nvPr/>
          </p:nvPicPr>
          <p:blipFill>
            <a:blip r:embed="rId13">
              <a:biLevel thresh="75000"/>
              <a:extLst>
                <a:ext uri="{28A0092B-C50C-407E-A947-70E740481C1C}">
                  <a14:useLocalDpi xmlns:a14="http://schemas.microsoft.com/office/drawing/2010/main" val="0"/>
                </a:ext>
              </a:extLst>
            </a:blip>
            <a:srcRect/>
            <a:stretch>
              <a:fillRect/>
            </a:stretch>
          </p:blipFill>
          <p:spPr bwMode="auto">
            <a:xfrm>
              <a:off x="917620" y="3586316"/>
              <a:ext cx="1016000" cy="330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Users/afaiyaz/Library/Group Containers/UBF8T346G9.Office/ConnectorClipboard/image15866273522140.png">
              <a:extLst>
                <a:ext uri="{FF2B5EF4-FFF2-40B4-BE49-F238E27FC236}">
                  <a16:creationId xmlns:a16="http://schemas.microsoft.com/office/drawing/2014/main" id="{47791A0C-B2D1-5F4B-B7D6-AEB4A3FB7C22}"/>
                </a:ext>
              </a:extLst>
            </p:cNvPr>
            <p:cNvPicPr>
              <a:picLocks noChangeAspect="1" noChangeArrowheads="1"/>
            </p:cNvPicPr>
            <p:nvPr/>
          </p:nvPicPr>
          <p:blipFill>
            <a:blip r:embed="rId14">
              <a:biLevel thresh="75000"/>
              <a:extLst>
                <a:ext uri="{28A0092B-C50C-407E-A947-70E740481C1C}">
                  <a14:useLocalDpi xmlns:a14="http://schemas.microsoft.com/office/drawing/2010/main" val="0"/>
                </a:ext>
              </a:extLst>
            </a:blip>
            <a:srcRect/>
            <a:stretch>
              <a:fillRect/>
            </a:stretch>
          </p:blipFill>
          <p:spPr bwMode="auto">
            <a:xfrm>
              <a:off x="917620" y="3951796"/>
              <a:ext cx="198120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B0FEE713-010F-3742-98F2-79DBACE4C743}"/>
              </a:ext>
            </a:extLst>
          </p:cNvPr>
          <p:cNvGrpSpPr/>
          <p:nvPr/>
        </p:nvGrpSpPr>
        <p:grpSpPr>
          <a:xfrm>
            <a:off x="823264" y="2780232"/>
            <a:ext cx="2445526" cy="1828915"/>
            <a:chOff x="732163" y="1490494"/>
            <a:chExt cx="2445526" cy="1828915"/>
          </a:xfrm>
        </p:grpSpPr>
        <p:pic>
          <p:nvPicPr>
            <p:cNvPr id="1032" name="Picture 8" descr="/Users/afaiyaz/Library/Group Containers/UBF8T346G9.Office/ConnectorClipboard/image15863901873970.png">
              <a:extLst>
                <a:ext uri="{FF2B5EF4-FFF2-40B4-BE49-F238E27FC236}">
                  <a16:creationId xmlns:a16="http://schemas.microsoft.com/office/drawing/2014/main" id="{FE0E0349-17FF-1B42-880C-C3ED206019A3}"/>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815489" y="1764215"/>
              <a:ext cx="20701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sers/afaiyaz/Library/Group Containers/UBF8T346G9.Office/ConnectorClipboard/image15863902089300.png">
              <a:extLst>
                <a:ext uri="{FF2B5EF4-FFF2-40B4-BE49-F238E27FC236}">
                  <a16:creationId xmlns:a16="http://schemas.microsoft.com/office/drawing/2014/main" id="{92C70B9F-F1BB-4E4C-988A-1CD8DA3A61F5}"/>
                </a:ext>
              </a:extLst>
            </p:cNvPr>
            <p:cNvPicPr>
              <a:picLocks noChangeAspect="1" noChangeArrowheads="1"/>
            </p:cNvPicPr>
            <p:nvPr/>
          </p:nvPicPr>
          <p:blipFill>
            <a:blip r:embed="rId16">
              <a:biLevel thresh="75000"/>
              <a:extLst>
                <a:ext uri="{28A0092B-C50C-407E-A947-70E740481C1C}">
                  <a14:useLocalDpi xmlns:a14="http://schemas.microsoft.com/office/drawing/2010/main" val="0"/>
                </a:ext>
              </a:extLst>
            </a:blip>
            <a:srcRect/>
            <a:stretch>
              <a:fillRect/>
            </a:stretch>
          </p:blipFill>
          <p:spPr bwMode="auto">
            <a:xfrm>
              <a:off x="815489" y="2411079"/>
              <a:ext cx="2197100" cy="50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20B1F7-BF61-6642-A485-F4136856ACD4}"/>
                </a:ext>
              </a:extLst>
            </p:cNvPr>
            <p:cNvSpPr txBox="1"/>
            <p:nvPr/>
          </p:nvSpPr>
          <p:spPr>
            <a:xfrm>
              <a:off x="732163" y="1490494"/>
              <a:ext cx="2164375" cy="307777"/>
            </a:xfrm>
            <a:prstGeom prst="rect">
              <a:avLst/>
            </a:prstGeom>
            <a:noFill/>
          </p:spPr>
          <p:txBody>
            <a:bodyPr wrap="none" rtlCol="0">
              <a:spAutoFit/>
            </a:bodyPr>
            <a:lstStyle/>
            <a:p>
              <a:r>
                <a:rPr lang="en-US" sz="1400" dirty="0"/>
                <a:t>Intracellular signal model</a:t>
              </a:r>
            </a:p>
          </p:txBody>
        </p:sp>
        <p:pic>
          <p:nvPicPr>
            <p:cNvPr id="1038" name="Picture 14" descr="/Users/afaiyaz/Library/Group Containers/UBF8T346G9.Office/ConnectorClipboard/image15866274690970.png">
              <a:extLst>
                <a:ext uri="{FF2B5EF4-FFF2-40B4-BE49-F238E27FC236}">
                  <a16:creationId xmlns:a16="http://schemas.microsoft.com/office/drawing/2014/main" id="{C99124EF-DE2D-0C4A-8C48-31DAEAD9BB7B}"/>
                </a:ext>
              </a:extLst>
            </p:cNvPr>
            <p:cNvPicPr>
              <a:picLocks noChangeAspect="1" noChangeArrowheads="1"/>
            </p:cNvPicPr>
            <p:nvPr/>
          </p:nvPicPr>
          <p:blipFill>
            <a:blip r:embed="rId17">
              <a:biLevel thresh="75000"/>
              <a:extLst>
                <a:ext uri="{28A0092B-C50C-407E-A947-70E740481C1C}">
                  <a14:useLocalDpi xmlns:a14="http://schemas.microsoft.com/office/drawing/2010/main" val="0"/>
                </a:ext>
              </a:extLst>
            </a:blip>
            <a:srcRect/>
            <a:stretch>
              <a:fillRect/>
            </a:stretch>
          </p:blipFill>
          <p:spPr bwMode="auto">
            <a:xfrm>
              <a:off x="815489" y="3052709"/>
              <a:ext cx="2362200" cy="2667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lide Number Placeholder 6">
            <a:extLst>
              <a:ext uri="{FF2B5EF4-FFF2-40B4-BE49-F238E27FC236}">
                <a16:creationId xmlns:a16="http://schemas.microsoft.com/office/drawing/2014/main" id="{188D3B50-7A5C-FC44-A76E-425007DEF0D4}"/>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9" name="TextBox 8">
            <a:extLst>
              <a:ext uri="{FF2B5EF4-FFF2-40B4-BE49-F238E27FC236}">
                <a16:creationId xmlns:a16="http://schemas.microsoft.com/office/drawing/2014/main" id="{035851C2-154D-1540-89FA-69F82329153C}"/>
              </a:ext>
            </a:extLst>
          </p:cNvPr>
          <p:cNvSpPr txBox="1"/>
          <p:nvPr/>
        </p:nvSpPr>
        <p:spPr>
          <a:xfrm>
            <a:off x="6976777" y="6940396"/>
            <a:ext cx="6646756" cy="461665"/>
          </a:xfrm>
          <a:prstGeom prst="rect">
            <a:avLst/>
          </a:prstGeom>
          <a:noFill/>
        </p:spPr>
        <p:txBody>
          <a:bodyPr wrap="none" rtlCol="0">
            <a:spAutoFit/>
          </a:bodyPr>
          <a:lstStyle/>
          <a:p>
            <a:r>
              <a:rPr lang="en-US" dirty="0"/>
              <a:t>2 slides here . Explain what </a:t>
            </a:r>
            <a:r>
              <a:rPr lang="en-US" dirty="0" err="1"/>
              <a:t>icvf</a:t>
            </a:r>
            <a:r>
              <a:rPr lang="en-US" dirty="0"/>
              <a:t>… terms mean</a:t>
            </a:r>
          </a:p>
        </p:txBody>
      </p:sp>
    </p:spTree>
    <p:extLst>
      <p:ext uri="{BB962C8B-B14F-4D97-AF65-F5344CB8AC3E}">
        <p14:creationId xmlns:p14="http://schemas.microsoft.com/office/powerpoint/2010/main" val="37420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B7267-20C9-6F4A-0FA3-512CAA41EDFE}"/>
              </a:ext>
            </a:extLst>
          </p:cNvPr>
          <p:cNvSpPr>
            <a:spLocks noGrp="1"/>
          </p:cNvSpPr>
          <p:nvPr>
            <p:ph type="title"/>
          </p:nvPr>
        </p:nvSpPr>
        <p:spPr>
          <a:xfrm>
            <a:off x="859874" y="102128"/>
            <a:ext cx="10515600" cy="1325563"/>
          </a:xfrm>
        </p:spPr>
        <p:txBody>
          <a:bodyPr>
            <a:normAutofit/>
          </a:bodyPr>
          <a:lstStyle/>
          <a:p>
            <a:r>
              <a:rPr lang="en-US" sz="3200" dirty="0"/>
              <a:t>NODDI fitting alternatives </a:t>
            </a:r>
            <a:br>
              <a:rPr lang="en-US" sz="3200" dirty="0"/>
            </a:br>
            <a:r>
              <a:rPr lang="en-US" sz="3200" dirty="0"/>
              <a:t>( to address fitting time and multi-shell constraint)</a:t>
            </a:r>
          </a:p>
        </p:txBody>
      </p:sp>
      <p:sp>
        <p:nvSpPr>
          <p:cNvPr id="3" name="Content Placeholder 2">
            <a:extLst>
              <a:ext uri="{FF2B5EF4-FFF2-40B4-BE49-F238E27FC236}">
                <a16:creationId xmlns:a16="http://schemas.microsoft.com/office/drawing/2014/main" id="{8F554E91-44A2-2478-74CD-F2F9BE028D8F}"/>
              </a:ext>
            </a:extLst>
          </p:cNvPr>
          <p:cNvSpPr>
            <a:spLocks noGrp="1"/>
          </p:cNvSpPr>
          <p:nvPr>
            <p:ph idx="1"/>
          </p:nvPr>
        </p:nvSpPr>
        <p:spPr>
          <a:xfrm>
            <a:off x="910545" y="1533109"/>
            <a:ext cx="4495800" cy="2746375"/>
          </a:xfrm>
        </p:spPr>
        <p:txBody>
          <a:bodyPr/>
          <a:lstStyle/>
          <a:p>
            <a:r>
              <a:rPr lang="en-US" dirty="0"/>
              <a:t>AMICO</a:t>
            </a:r>
            <a:r>
              <a:rPr lang="en-US" sz="2800" baseline="30000" dirty="0">
                <a:latin typeface="Times New Roman" panose="02020603050405020304" pitchFamily="18" charset="0"/>
                <a:cs typeface="Times New Roman" panose="02020603050405020304" pitchFamily="18" charset="0"/>
              </a:rPr>
              <a:t> (</a:t>
            </a:r>
            <a:r>
              <a:rPr lang="en-US" sz="2800" baseline="30000" dirty="0" err="1">
                <a:latin typeface="Times New Roman" panose="02020603050405020304" pitchFamily="18" charset="0"/>
                <a:cs typeface="Times New Roman" panose="02020603050405020304" pitchFamily="18" charset="0"/>
              </a:rPr>
              <a:t>Daducci</a:t>
            </a:r>
            <a:r>
              <a:rPr lang="en-US" sz="2800" baseline="30000" dirty="0">
                <a:latin typeface="Times New Roman" panose="02020603050405020304" pitchFamily="18" charset="0"/>
                <a:cs typeface="Times New Roman" panose="02020603050405020304" pitchFamily="18" charset="0"/>
              </a:rPr>
              <a:t> et al., 2015)</a:t>
            </a:r>
          </a:p>
          <a:p>
            <a:r>
              <a:rPr lang="en-US" dirty="0"/>
              <a:t>q-space DL</a:t>
            </a:r>
            <a:r>
              <a:rPr lang="en-US" baseline="30000" dirty="0"/>
              <a:t>(</a:t>
            </a:r>
            <a:r>
              <a:rPr lang="en-US" baseline="30000" dirty="0" err="1"/>
              <a:t>Golkov</a:t>
            </a:r>
            <a:r>
              <a:rPr lang="en-US" baseline="30000" dirty="0"/>
              <a:t> et al., 2016)</a:t>
            </a:r>
            <a:r>
              <a:rPr lang="en-US" sz="2800" dirty="0">
                <a:latin typeface="Times New Roman" panose="02020603050405020304" pitchFamily="18" charset="0"/>
                <a:cs typeface="Times New Roman" panose="02020603050405020304" pitchFamily="18" charset="0"/>
              </a:rPr>
              <a:t> </a:t>
            </a:r>
          </a:p>
          <a:p>
            <a:r>
              <a:rPr lang="en-US" dirty="0"/>
              <a:t>MEDN, MEDN+</a:t>
            </a:r>
            <a:r>
              <a:rPr lang="en-US" baseline="30000" dirty="0"/>
              <a:t>(Ye 2017)</a:t>
            </a:r>
          </a:p>
          <a:p>
            <a:r>
              <a:rPr lang="en-US" dirty="0"/>
              <a:t>MESC-Net</a:t>
            </a:r>
            <a:r>
              <a:rPr lang="en-US" baseline="30000" dirty="0"/>
              <a:t>(Ye 2019)</a:t>
            </a:r>
          </a:p>
          <a:p>
            <a:r>
              <a:rPr lang="en-US" dirty="0"/>
              <a:t>DLpN</a:t>
            </a:r>
            <a:r>
              <a:rPr lang="en-US" baseline="30000" dirty="0"/>
              <a:t>(Faiyaz 2022)</a:t>
            </a:r>
          </a:p>
          <a:p>
            <a:endParaRPr lang="en-US" baseline="30000" dirty="0"/>
          </a:p>
          <a:p>
            <a:endParaRPr lang="en-US" b="1" dirty="0"/>
          </a:p>
          <a:p>
            <a:endParaRPr lang="en-US" dirty="0"/>
          </a:p>
        </p:txBody>
      </p:sp>
      <p:sp>
        <p:nvSpPr>
          <p:cNvPr id="4" name="Slide Number Placeholder 3">
            <a:extLst>
              <a:ext uri="{FF2B5EF4-FFF2-40B4-BE49-F238E27FC236}">
                <a16:creationId xmlns:a16="http://schemas.microsoft.com/office/drawing/2014/main" id="{BD231167-5F36-9804-FD5C-512A32757497}"/>
              </a:ext>
            </a:extLst>
          </p:cNvPr>
          <p:cNvSpPr>
            <a:spLocks noGrp="1"/>
          </p:cNvSpPr>
          <p:nvPr>
            <p:ph type="sldNum" sz="quarter" idx="12"/>
          </p:nvPr>
        </p:nvSpPr>
        <p:spPr/>
        <p:txBody>
          <a:bodyPr/>
          <a:lstStyle/>
          <a:p>
            <a:fld id="{48F63A3B-78C7-47BE-AE5E-E10140E04643}" type="slidenum">
              <a:rPr lang="en-US" smtClean="0"/>
              <a:t>10</a:t>
            </a:fld>
            <a:endParaRPr lang="en-US" dirty="0"/>
          </a:p>
        </p:txBody>
      </p:sp>
      <p:grpSp>
        <p:nvGrpSpPr>
          <p:cNvPr id="5" name="Group 4">
            <a:extLst>
              <a:ext uri="{FF2B5EF4-FFF2-40B4-BE49-F238E27FC236}">
                <a16:creationId xmlns:a16="http://schemas.microsoft.com/office/drawing/2014/main" id="{3360A76F-4EC8-44BB-67AC-4A6BEAE09785}"/>
              </a:ext>
            </a:extLst>
          </p:cNvPr>
          <p:cNvGrpSpPr/>
          <p:nvPr/>
        </p:nvGrpSpPr>
        <p:grpSpPr>
          <a:xfrm>
            <a:off x="5715000" y="1219200"/>
            <a:ext cx="4666314" cy="1687097"/>
            <a:chOff x="7417235" y="4408860"/>
            <a:chExt cx="4666314" cy="1687097"/>
          </a:xfrm>
        </p:grpSpPr>
        <p:grpSp>
          <p:nvGrpSpPr>
            <p:cNvPr id="6" name="Group 5">
              <a:extLst>
                <a:ext uri="{FF2B5EF4-FFF2-40B4-BE49-F238E27FC236}">
                  <a16:creationId xmlns:a16="http://schemas.microsoft.com/office/drawing/2014/main" id="{78D0510B-7D3F-E080-A97E-69BF8A3B9F9E}"/>
                </a:ext>
              </a:extLst>
            </p:cNvPr>
            <p:cNvGrpSpPr/>
            <p:nvPr/>
          </p:nvGrpSpPr>
          <p:grpSpPr>
            <a:xfrm>
              <a:off x="7836651" y="4408860"/>
              <a:ext cx="4246898" cy="1687097"/>
              <a:chOff x="7010399" y="4339666"/>
              <a:chExt cx="4246898" cy="1687097"/>
            </a:xfrm>
          </p:grpSpPr>
          <p:pic>
            <p:nvPicPr>
              <p:cNvPr id="8" name="Picture 7">
                <a:extLst>
                  <a:ext uri="{FF2B5EF4-FFF2-40B4-BE49-F238E27FC236}">
                    <a16:creationId xmlns:a16="http://schemas.microsoft.com/office/drawing/2014/main" id="{963DB40A-952D-3260-495B-C09B887C20BA}"/>
                  </a:ext>
                </a:extLst>
              </p:cNvPr>
              <p:cNvPicPr>
                <a:picLocks noChangeAspect="1"/>
              </p:cNvPicPr>
              <p:nvPr/>
            </p:nvPicPr>
            <p:blipFill>
              <a:blip r:embed="rId2"/>
              <a:stretch>
                <a:fillRect/>
              </a:stretch>
            </p:blipFill>
            <p:spPr>
              <a:xfrm>
                <a:off x="7010399" y="4767861"/>
                <a:ext cx="4246898" cy="1258902"/>
              </a:xfrm>
              <a:prstGeom prst="rect">
                <a:avLst/>
              </a:prstGeom>
            </p:spPr>
          </p:pic>
          <p:pic>
            <p:nvPicPr>
              <p:cNvPr id="9" name="Picture 8">
                <a:extLst>
                  <a:ext uri="{FF2B5EF4-FFF2-40B4-BE49-F238E27FC236}">
                    <a16:creationId xmlns:a16="http://schemas.microsoft.com/office/drawing/2014/main" id="{17BABC87-59F6-E6E8-48A6-0B908E7440B4}"/>
                  </a:ext>
                </a:extLst>
              </p:cNvPr>
              <p:cNvPicPr>
                <a:picLocks noChangeAspect="1"/>
              </p:cNvPicPr>
              <p:nvPr/>
            </p:nvPicPr>
            <p:blipFill>
              <a:blip r:embed="rId3"/>
              <a:stretch>
                <a:fillRect/>
              </a:stretch>
            </p:blipFill>
            <p:spPr>
              <a:xfrm>
                <a:off x="7515568" y="4339666"/>
                <a:ext cx="3502649" cy="416982"/>
              </a:xfrm>
              <a:prstGeom prst="rect">
                <a:avLst/>
              </a:prstGeom>
            </p:spPr>
          </p:pic>
        </p:grpSp>
        <p:sp>
          <p:nvSpPr>
            <p:cNvPr id="7" name="TextBox 6">
              <a:extLst>
                <a:ext uri="{FF2B5EF4-FFF2-40B4-BE49-F238E27FC236}">
                  <a16:creationId xmlns:a16="http://schemas.microsoft.com/office/drawing/2014/main" id="{494CE7DF-492B-A562-F481-F8A23AD1F263}"/>
                </a:ext>
              </a:extLst>
            </p:cNvPr>
            <p:cNvSpPr txBox="1"/>
            <p:nvPr/>
          </p:nvSpPr>
          <p:spPr>
            <a:xfrm>
              <a:off x="7417235" y="5260571"/>
              <a:ext cx="402674" cy="307777"/>
            </a:xfrm>
            <a:prstGeom prst="rect">
              <a:avLst/>
            </a:prstGeom>
            <a:noFill/>
          </p:spPr>
          <p:txBody>
            <a:bodyPr wrap="none" rtlCol="0">
              <a:spAutoFit/>
            </a:bodyPr>
            <a:lstStyle/>
            <a:p>
              <a:r>
                <a:rPr lang="en-US" sz="1400" dirty="0"/>
                <a:t>(a)</a:t>
              </a:r>
            </a:p>
          </p:txBody>
        </p:sp>
      </p:grpSp>
      <p:pic>
        <p:nvPicPr>
          <p:cNvPr id="10" name="Picture 9">
            <a:extLst>
              <a:ext uri="{FF2B5EF4-FFF2-40B4-BE49-F238E27FC236}">
                <a16:creationId xmlns:a16="http://schemas.microsoft.com/office/drawing/2014/main" id="{75D22ED8-A4AD-37B2-219D-07B58AFED8F0}"/>
              </a:ext>
            </a:extLst>
          </p:cNvPr>
          <p:cNvPicPr>
            <a:picLocks noChangeAspect="1"/>
          </p:cNvPicPr>
          <p:nvPr/>
        </p:nvPicPr>
        <p:blipFill rotWithShape="1">
          <a:blip r:embed="rId4"/>
          <a:srcRect l="7096" t="5876" b="62881"/>
          <a:stretch/>
        </p:blipFill>
        <p:spPr>
          <a:xfrm>
            <a:off x="3505200" y="3620932"/>
            <a:ext cx="5985890" cy="1144802"/>
          </a:xfrm>
          <a:prstGeom prst="rect">
            <a:avLst/>
          </a:prstGeom>
        </p:spPr>
      </p:pic>
      <p:pic>
        <p:nvPicPr>
          <p:cNvPr id="11" name="Picture 10">
            <a:extLst>
              <a:ext uri="{FF2B5EF4-FFF2-40B4-BE49-F238E27FC236}">
                <a16:creationId xmlns:a16="http://schemas.microsoft.com/office/drawing/2014/main" id="{70D3BE6E-B61D-9AEF-E2CF-4EBC56E37B49}"/>
              </a:ext>
            </a:extLst>
          </p:cNvPr>
          <p:cNvPicPr>
            <a:picLocks noChangeAspect="1"/>
          </p:cNvPicPr>
          <p:nvPr/>
        </p:nvPicPr>
        <p:blipFill rotWithShape="1">
          <a:blip r:embed="rId4"/>
          <a:srcRect l="7096" t="63149"/>
          <a:stretch/>
        </p:blipFill>
        <p:spPr>
          <a:xfrm>
            <a:off x="3505200" y="4748259"/>
            <a:ext cx="5985890" cy="1350226"/>
          </a:xfrm>
          <a:prstGeom prst="rect">
            <a:avLst/>
          </a:prstGeom>
        </p:spPr>
      </p:pic>
      <p:pic>
        <p:nvPicPr>
          <p:cNvPr id="12" name="Picture 11">
            <a:extLst>
              <a:ext uri="{FF2B5EF4-FFF2-40B4-BE49-F238E27FC236}">
                <a16:creationId xmlns:a16="http://schemas.microsoft.com/office/drawing/2014/main" id="{1BD4D272-3BC7-D5EC-DE27-03A2FB32F2D4}"/>
              </a:ext>
            </a:extLst>
          </p:cNvPr>
          <p:cNvPicPr>
            <a:picLocks noChangeAspect="1"/>
          </p:cNvPicPr>
          <p:nvPr/>
        </p:nvPicPr>
        <p:blipFill rotWithShape="1">
          <a:blip r:embed="rId5"/>
          <a:srcRect l="29374" t="14091" r="31744" b="19999"/>
          <a:stretch/>
        </p:blipFill>
        <p:spPr>
          <a:xfrm>
            <a:off x="8915400" y="3267548"/>
            <a:ext cx="3129250" cy="2983816"/>
          </a:xfrm>
          <a:prstGeom prst="rect">
            <a:avLst/>
          </a:prstGeom>
        </p:spPr>
      </p:pic>
      <p:sp>
        <p:nvSpPr>
          <p:cNvPr id="13" name="TextBox 12">
            <a:extLst>
              <a:ext uri="{FF2B5EF4-FFF2-40B4-BE49-F238E27FC236}">
                <a16:creationId xmlns:a16="http://schemas.microsoft.com/office/drawing/2014/main" id="{CECEB5DE-08B8-E2B9-191B-248333F92782}"/>
              </a:ext>
            </a:extLst>
          </p:cNvPr>
          <p:cNvSpPr txBox="1"/>
          <p:nvPr/>
        </p:nvSpPr>
        <p:spPr>
          <a:xfrm>
            <a:off x="3098172" y="4594370"/>
            <a:ext cx="402674" cy="307777"/>
          </a:xfrm>
          <a:prstGeom prst="rect">
            <a:avLst/>
          </a:prstGeom>
          <a:noFill/>
        </p:spPr>
        <p:txBody>
          <a:bodyPr wrap="none" rtlCol="0">
            <a:spAutoFit/>
          </a:bodyPr>
          <a:lstStyle/>
          <a:p>
            <a:r>
              <a:rPr lang="en-US" sz="1400" dirty="0"/>
              <a:t>(b)</a:t>
            </a:r>
          </a:p>
        </p:txBody>
      </p:sp>
    </p:spTree>
    <p:extLst>
      <p:ext uri="{BB962C8B-B14F-4D97-AF65-F5344CB8AC3E}">
        <p14:creationId xmlns:p14="http://schemas.microsoft.com/office/powerpoint/2010/main" val="350553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AD46F-4AD1-B86E-F68A-D4EDA6EB5E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18D3C4-9431-5239-33B6-FB82B3EB60C0}"/>
              </a:ext>
            </a:extLst>
          </p:cNvPr>
          <p:cNvSpPr>
            <a:spLocks noGrp="1"/>
          </p:cNvSpPr>
          <p:nvPr>
            <p:ph idx="1"/>
          </p:nvPr>
        </p:nvSpPr>
        <p:spPr/>
        <p:txBody>
          <a:bodyPr/>
          <a:lstStyle/>
          <a:p>
            <a:pPr marL="0" indent="0" algn="ctr">
              <a:buNone/>
            </a:pPr>
            <a:r>
              <a:rPr lang="en-US" dirty="0"/>
              <a:t>Thanks! </a:t>
            </a:r>
          </a:p>
        </p:txBody>
      </p:sp>
      <p:sp>
        <p:nvSpPr>
          <p:cNvPr id="4" name="Slide Number Placeholder 3">
            <a:extLst>
              <a:ext uri="{FF2B5EF4-FFF2-40B4-BE49-F238E27FC236}">
                <a16:creationId xmlns:a16="http://schemas.microsoft.com/office/drawing/2014/main" id="{768ED316-5D58-9404-F8CB-FAEA2F85A760}"/>
              </a:ext>
            </a:extLst>
          </p:cNvPr>
          <p:cNvSpPr>
            <a:spLocks noGrp="1"/>
          </p:cNvSpPr>
          <p:nvPr>
            <p:ph type="sldNum" sz="quarter" idx="12"/>
          </p:nvPr>
        </p:nvSpPr>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1235372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0725E9-310E-A74B-A7C1-8159AA740CA1}"/>
              </a:ext>
            </a:extLst>
          </p:cNvPr>
          <p:cNvSpPr/>
          <p:nvPr/>
        </p:nvSpPr>
        <p:spPr>
          <a:xfrm>
            <a:off x="6902971" y="3900567"/>
            <a:ext cx="4649337" cy="1015663"/>
          </a:xfrm>
          <a:prstGeom prst="rect">
            <a:avLst/>
          </a:prstGeom>
        </p:spPr>
        <p:txBody>
          <a:bodyPr wrap="square">
            <a:spAutoFit/>
          </a:bodyPr>
          <a:lstStyle/>
          <a:p>
            <a:r>
              <a:rPr lang="en-US" sz="1200" b="1" dirty="0">
                <a:solidFill>
                  <a:srgbClr val="333333"/>
                </a:solidFill>
                <a:latin typeface="Roboto"/>
              </a:rPr>
              <a:t>Figure 1: </a:t>
            </a:r>
            <a:r>
              <a:rPr lang="en-US" sz="1200" dirty="0"/>
              <a:t>Schematic depiction of differences between low-IQ and high-IQ individuals with regard to brain volume, neurite density and orientation </a:t>
            </a:r>
            <a:r>
              <a:rPr lang="en-US" sz="1200" dirty="0" err="1"/>
              <a:t>dispersio</a:t>
            </a:r>
            <a:r>
              <a:rPr lang="en-US" sz="1200" dirty="0"/>
              <a:t>. (</a:t>
            </a:r>
            <a:r>
              <a:rPr lang="en-US" sz="1200" dirty="0" err="1"/>
              <a:t>Genç</a:t>
            </a:r>
            <a:r>
              <a:rPr lang="en-US" sz="1200" dirty="0"/>
              <a:t>, E 2018, Nature Communications) </a:t>
            </a:r>
          </a:p>
          <a:p>
            <a:r>
              <a:rPr lang="en-US" sz="1200" dirty="0">
                <a:solidFill>
                  <a:srgbClr val="333333"/>
                </a:solidFill>
                <a:latin typeface="Roboto"/>
              </a:rPr>
              <a:t>        </a:t>
            </a:r>
            <a:endParaRPr lang="en-US" sz="1200" dirty="0"/>
          </a:p>
        </p:txBody>
      </p:sp>
      <p:sp>
        <p:nvSpPr>
          <p:cNvPr id="8" name="TextBox 7">
            <a:extLst>
              <a:ext uri="{FF2B5EF4-FFF2-40B4-BE49-F238E27FC236}">
                <a16:creationId xmlns:a16="http://schemas.microsoft.com/office/drawing/2014/main" id="{4158B3BF-FE27-AF4E-8CC7-738983959E76}"/>
              </a:ext>
            </a:extLst>
          </p:cNvPr>
          <p:cNvSpPr txBox="1"/>
          <p:nvPr/>
        </p:nvSpPr>
        <p:spPr>
          <a:xfrm>
            <a:off x="610870" y="1112696"/>
            <a:ext cx="5652409" cy="5324535"/>
          </a:xfrm>
          <a:prstGeom prst="rect">
            <a:avLst/>
          </a:prstGeom>
          <a:noFill/>
        </p:spPr>
        <p:txBody>
          <a:bodyPr wrap="square" rtlCol="0">
            <a:spAutoFit/>
          </a:bodyPr>
          <a:lstStyle/>
          <a:p>
            <a:pPr marL="285750" indent="-285750">
              <a:buFont typeface="Wingdings" pitchFamily="2" charset="2"/>
              <a:buChar char="§"/>
            </a:pPr>
            <a:r>
              <a:rPr lang="en-US" sz="2000" dirty="0"/>
              <a:t>Neurites are the structural units of the brain. Histological analysis of neurite physiology has helped us understand </a:t>
            </a:r>
          </a:p>
          <a:p>
            <a:pPr marL="742950" lvl="1" indent="-285750">
              <a:buFontTx/>
              <a:buChar char="-"/>
            </a:pPr>
            <a:r>
              <a:rPr lang="en-US" sz="2000" i="1" dirty="0"/>
              <a:t>Brain development</a:t>
            </a:r>
            <a:r>
              <a:rPr lang="en-US" sz="2000" i="1" baseline="30000" dirty="0"/>
              <a:t>1</a:t>
            </a:r>
            <a:r>
              <a:rPr lang="en-US" sz="2000" i="1" dirty="0"/>
              <a:t> (</a:t>
            </a:r>
            <a:r>
              <a:rPr lang="en-US" sz="2000" i="1" dirty="0" err="1"/>
              <a:t>Conel</a:t>
            </a:r>
            <a:r>
              <a:rPr lang="en-US" sz="2000" i="1" dirty="0"/>
              <a:t>, 1939)</a:t>
            </a:r>
          </a:p>
          <a:p>
            <a:pPr marL="742950" lvl="1" indent="-285750">
              <a:buFontTx/>
              <a:buChar char="-"/>
            </a:pPr>
            <a:r>
              <a:rPr lang="en-US" sz="2000" i="1" dirty="0"/>
              <a:t>Brian Aging</a:t>
            </a:r>
            <a:r>
              <a:rPr lang="en-US" sz="2000" i="1" baseline="30000" dirty="0"/>
              <a:t>2</a:t>
            </a:r>
            <a:r>
              <a:rPr lang="en-US" sz="2000" i="1" dirty="0"/>
              <a:t> (Jacobs et al., 1997)</a:t>
            </a:r>
          </a:p>
          <a:p>
            <a:pPr marL="742950" lvl="1" indent="-285750">
              <a:buFontTx/>
              <a:buChar char="-"/>
            </a:pPr>
            <a:r>
              <a:rPr lang="en-US" sz="2000" i="1" dirty="0"/>
              <a:t>Functional behavior</a:t>
            </a:r>
            <a:r>
              <a:rPr lang="en-US" sz="2000" i="1" baseline="30000" dirty="0"/>
              <a:t>3</a:t>
            </a:r>
            <a:r>
              <a:rPr lang="en-US" sz="2000" i="1" dirty="0"/>
              <a:t> (Jacobs et al., 2001)</a:t>
            </a:r>
          </a:p>
          <a:p>
            <a:pPr marL="742950" lvl="1" indent="-285750">
              <a:buFontTx/>
              <a:buChar char="-"/>
            </a:pPr>
            <a:r>
              <a:rPr lang="en-US" sz="2000" i="1" dirty="0"/>
              <a:t>Pathological changes</a:t>
            </a:r>
            <a:r>
              <a:rPr lang="en-US" sz="2000" i="1" baseline="30000" dirty="0"/>
              <a:t>4</a:t>
            </a:r>
            <a:r>
              <a:rPr lang="en-US" sz="2000" i="1" dirty="0"/>
              <a:t> (</a:t>
            </a:r>
            <a:r>
              <a:rPr lang="en-US" sz="2000" i="1" dirty="0" err="1"/>
              <a:t>Fiala</a:t>
            </a:r>
            <a:r>
              <a:rPr lang="en-US" sz="2000" i="1" dirty="0"/>
              <a:t> et al ., 2002)</a:t>
            </a:r>
          </a:p>
          <a:p>
            <a:pPr marL="742950" lvl="1" indent="-285750">
              <a:buFontTx/>
              <a:buChar char="-"/>
            </a:pPr>
            <a:endParaRPr lang="en-US" sz="2000" i="1" dirty="0"/>
          </a:p>
          <a:p>
            <a:pPr marL="285750" indent="-285750">
              <a:buFont typeface="Wingdings" pitchFamily="2" charset="2"/>
              <a:buChar char="§"/>
            </a:pPr>
            <a:r>
              <a:rPr lang="en-US" sz="2000" dirty="0"/>
              <a:t>Magnetic resonance imaging is non-invasive and can quantify changes in mm scale with T1w, T2w, FLAIR, diffusion MRI.</a:t>
            </a:r>
          </a:p>
          <a:p>
            <a:endParaRPr lang="en-US" sz="2000" dirty="0"/>
          </a:p>
          <a:p>
            <a:pPr marL="285750" indent="-285750">
              <a:buFont typeface="Wingdings" pitchFamily="2" charset="2"/>
              <a:buChar char="§"/>
            </a:pPr>
            <a:r>
              <a:rPr lang="en-US" sz="2000" dirty="0"/>
              <a:t>Example in the right shows how neurite orientation and density can differentiate low and high IQ individuals. (</a:t>
            </a:r>
            <a:r>
              <a:rPr lang="en-US" sz="2000" dirty="0" err="1"/>
              <a:t>Genç</a:t>
            </a:r>
            <a:r>
              <a:rPr lang="en-US" sz="2000" dirty="0"/>
              <a:t>, E 2018, Nature Communications)</a:t>
            </a:r>
            <a:br>
              <a:rPr lang="en-US" sz="2000" dirty="0"/>
            </a:br>
            <a:endParaRPr lang="en-US" sz="2000" dirty="0"/>
          </a:p>
        </p:txBody>
      </p:sp>
      <p:sp>
        <p:nvSpPr>
          <p:cNvPr id="3" name="TextBox 2">
            <a:extLst>
              <a:ext uri="{FF2B5EF4-FFF2-40B4-BE49-F238E27FC236}">
                <a16:creationId xmlns:a16="http://schemas.microsoft.com/office/drawing/2014/main" id="{2744586F-8B4F-2442-84CE-87E303BA0C38}"/>
              </a:ext>
            </a:extLst>
          </p:cNvPr>
          <p:cNvSpPr txBox="1"/>
          <p:nvPr/>
        </p:nvSpPr>
        <p:spPr>
          <a:xfrm>
            <a:off x="685800" y="8001000"/>
            <a:ext cx="5478780" cy="1477328"/>
          </a:xfrm>
          <a:prstGeom prst="rect">
            <a:avLst/>
          </a:prstGeom>
          <a:noFill/>
        </p:spPr>
        <p:txBody>
          <a:bodyPr wrap="square" rtlCol="0">
            <a:spAutoFit/>
          </a:bodyPr>
          <a:lstStyle/>
          <a:p>
            <a:r>
              <a:rPr lang="en-US" sz="1800" dirty="0"/>
              <a:t>Possible MR tools for microstructural abnormality investigation-</a:t>
            </a:r>
          </a:p>
          <a:p>
            <a:pPr marL="285750" indent="-285750">
              <a:buFontTx/>
              <a:buChar char="-"/>
            </a:pPr>
            <a:r>
              <a:rPr lang="en-US" sz="1800" dirty="0"/>
              <a:t>Diffusion weighted MRI</a:t>
            </a:r>
          </a:p>
          <a:p>
            <a:pPr marL="285750" indent="-285750">
              <a:buFontTx/>
              <a:buChar char="-"/>
            </a:pPr>
            <a:r>
              <a:rPr lang="en-US" sz="1800" dirty="0"/>
              <a:t>fMRI- BOLD,</a:t>
            </a:r>
          </a:p>
          <a:p>
            <a:pPr marL="285750" indent="-285750">
              <a:buFontTx/>
              <a:buChar char="-"/>
            </a:pPr>
            <a:r>
              <a:rPr lang="en-US" sz="1800" dirty="0"/>
              <a:t>MRE </a:t>
            </a:r>
            <a:r>
              <a:rPr lang="en-US" sz="1800" dirty="0" err="1"/>
              <a:t>etc</a:t>
            </a:r>
            <a:r>
              <a:rPr lang="en-US" sz="1800" dirty="0"/>
              <a:t> </a:t>
            </a:r>
          </a:p>
        </p:txBody>
      </p:sp>
      <p:sp>
        <p:nvSpPr>
          <p:cNvPr id="10" name="Title 1">
            <a:extLst>
              <a:ext uri="{FF2B5EF4-FFF2-40B4-BE49-F238E27FC236}">
                <a16:creationId xmlns:a16="http://schemas.microsoft.com/office/drawing/2014/main" id="{B8577568-1609-D342-BFBB-AB96B9AD328E}"/>
              </a:ext>
            </a:extLst>
          </p:cNvPr>
          <p:cNvSpPr txBox="1">
            <a:spLocks/>
          </p:cNvSpPr>
          <p:nvPr/>
        </p:nvSpPr>
        <p:spPr>
          <a:xfrm>
            <a:off x="610870" y="13021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3200" dirty="0">
                <a:latin typeface="Times New Roman" panose="02020603050405020304" pitchFamily="18" charset="0"/>
                <a:cs typeface="Times New Roman" panose="02020603050405020304" pitchFamily="18" charset="0"/>
              </a:rPr>
              <a:t>Introduction</a:t>
            </a:r>
          </a:p>
        </p:txBody>
      </p:sp>
      <p:pic>
        <p:nvPicPr>
          <p:cNvPr id="6" name="Picture 5">
            <a:extLst>
              <a:ext uri="{FF2B5EF4-FFF2-40B4-BE49-F238E27FC236}">
                <a16:creationId xmlns:a16="http://schemas.microsoft.com/office/drawing/2014/main" id="{392538BD-12D5-1B49-B8D1-24D67336227F}"/>
              </a:ext>
            </a:extLst>
          </p:cNvPr>
          <p:cNvPicPr>
            <a:picLocks noChangeAspect="1"/>
          </p:cNvPicPr>
          <p:nvPr/>
        </p:nvPicPr>
        <p:blipFill>
          <a:blip r:embed="rId3"/>
          <a:stretch>
            <a:fillRect/>
          </a:stretch>
        </p:blipFill>
        <p:spPr>
          <a:xfrm>
            <a:off x="6902971" y="193563"/>
            <a:ext cx="4490203" cy="3581400"/>
          </a:xfrm>
          <a:prstGeom prst="rect">
            <a:avLst/>
          </a:prstGeom>
        </p:spPr>
      </p:pic>
      <p:sp>
        <p:nvSpPr>
          <p:cNvPr id="11" name="TextBox 10">
            <a:extLst>
              <a:ext uri="{FF2B5EF4-FFF2-40B4-BE49-F238E27FC236}">
                <a16:creationId xmlns:a16="http://schemas.microsoft.com/office/drawing/2014/main" id="{52D61447-38EF-2843-AC37-E0578D4EEB8D}"/>
              </a:ext>
            </a:extLst>
          </p:cNvPr>
          <p:cNvSpPr txBox="1"/>
          <p:nvPr/>
        </p:nvSpPr>
        <p:spPr>
          <a:xfrm>
            <a:off x="6366772" y="4800600"/>
            <a:ext cx="5562600" cy="1323439"/>
          </a:xfrm>
          <a:prstGeom prst="rect">
            <a:avLst/>
          </a:prstGeom>
          <a:noFill/>
        </p:spPr>
        <p:txBody>
          <a:bodyPr wrap="square" rtlCol="0">
            <a:spAutoFit/>
          </a:bodyPr>
          <a:lstStyle/>
          <a:p>
            <a:pPr marL="285750" indent="-285750">
              <a:buFont typeface="Wingdings" pitchFamily="2" charset="2"/>
              <a:buChar char="§"/>
            </a:pPr>
            <a:r>
              <a:rPr lang="en-US" sz="2000" dirty="0"/>
              <a:t>Advanced mathematical model to get these microstructural parameters works with certain </a:t>
            </a:r>
            <a:r>
              <a:rPr lang="en-US" sz="2000" dirty="0" err="1"/>
              <a:t>dMRI</a:t>
            </a:r>
            <a:r>
              <a:rPr lang="en-US" sz="2000" dirty="0"/>
              <a:t> protocols that pose constraint on clinical MR scans.</a:t>
            </a:r>
          </a:p>
        </p:txBody>
      </p:sp>
      <p:sp>
        <p:nvSpPr>
          <p:cNvPr id="13" name="Slide Number Placeholder 12">
            <a:extLst>
              <a:ext uri="{FF2B5EF4-FFF2-40B4-BE49-F238E27FC236}">
                <a16:creationId xmlns:a16="http://schemas.microsoft.com/office/drawing/2014/main" id="{EFCAD507-57B0-7F4C-BD46-181EBB8DDA4F}"/>
              </a:ext>
            </a:extLst>
          </p:cNvPr>
          <p:cNvSpPr>
            <a:spLocks noGrp="1"/>
          </p:cNvSpPr>
          <p:nvPr>
            <p:ph type="sldNum" sz="quarter" idx="12"/>
          </p:nvPr>
        </p:nvSpPr>
        <p:spPr/>
        <p:txBody>
          <a:bodyPr/>
          <a:lstStyle/>
          <a:p>
            <a:fld id="{48F63A3B-78C7-47BE-AE5E-E10140E04643}" type="slidenum">
              <a:rPr lang="en-US" smtClean="0"/>
              <a:t>1</a:t>
            </a:fld>
            <a:endParaRPr lang="en-US" dirty="0"/>
          </a:p>
        </p:txBody>
      </p:sp>
    </p:spTree>
    <p:extLst>
      <p:ext uri="{BB962C8B-B14F-4D97-AF65-F5344CB8AC3E}">
        <p14:creationId xmlns:p14="http://schemas.microsoft.com/office/powerpoint/2010/main" val="3309835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630137-3992-EE4B-938C-64923FD41EB9}"/>
              </a:ext>
            </a:extLst>
          </p:cNvPr>
          <p:cNvSpPr txBox="1"/>
          <p:nvPr/>
        </p:nvSpPr>
        <p:spPr>
          <a:xfrm>
            <a:off x="3733799" y="442448"/>
            <a:ext cx="7924801" cy="646331"/>
          </a:xfrm>
          <a:prstGeom prst="rect">
            <a:avLst/>
          </a:prstGeom>
          <a:noFill/>
        </p:spPr>
        <p:txBody>
          <a:bodyPr wrap="square" rtlCol="0">
            <a:spAutoFit/>
          </a:bodyPr>
          <a:lstStyle/>
          <a:p>
            <a:r>
              <a:rPr lang="en-US" sz="1800" b="1" dirty="0"/>
              <a:t>Diffusion in MR: </a:t>
            </a:r>
            <a:r>
              <a:rPr lang="en-US" sz="1800" dirty="0"/>
              <a:t>Quantified as the amount of signal loss when diffusion sensitized gradient is applied. </a:t>
            </a:r>
          </a:p>
        </p:txBody>
      </p:sp>
      <p:grpSp>
        <p:nvGrpSpPr>
          <p:cNvPr id="12" name="Group 11">
            <a:extLst>
              <a:ext uri="{FF2B5EF4-FFF2-40B4-BE49-F238E27FC236}">
                <a16:creationId xmlns:a16="http://schemas.microsoft.com/office/drawing/2014/main" id="{05938105-DAF1-EC43-A5FF-6E1C9D6341A0}"/>
              </a:ext>
            </a:extLst>
          </p:cNvPr>
          <p:cNvGrpSpPr/>
          <p:nvPr/>
        </p:nvGrpSpPr>
        <p:grpSpPr>
          <a:xfrm>
            <a:off x="3841567" y="1204161"/>
            <a:ext cx="4787157" cy="2256731"/>
            <a:chOff x="3144040" y="1955114"/>
            <a:chExt cx="4787157" cy="2256731"/>
          </a:xfrm>
        </p:grpSpPr>
        <p:pic>
          <p:nvPicPr>
            <p:cNvPr id="1026" name="Picture 2" descr="page28image3824869312">
              <a:extLst>
                <a:ext uri="{FF2B5EF4-FFF2-40B4-BE49-F238E27FC236}">
                  <a16:creationId xmlns:a16="http://schemas.microsoft.com/office/drawing/2014/main" id="{FFC9B1C3-4A15-EF43-9285-4265476022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0572" y="1955114"/>
              <a:ext cx="4780625" cy="15180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1BE34FF-95F6-4C48-A028-AEB5C6601BDC}"/>
                    </a:ext>
                  </a:extLst>
                </p:cNvPr>
                <p:cNvSpPr txBox="1"/>
                <p:nvPr/>
              </p:nvSpPr>
              <p:spPr>
                <a:xfrm>
                  <a:off x="3144040" y="3473181"/>
                  <a:ext cx="4787157" cy="738664"/>
                </a:xfrm>
                <a:prstGeom prst="rect">
                  <a:avLst/>
                </a:prstGeom>
                <a:noFill/>
                <a:ln>
                  <a:solidFill>
                    <a:schemeClr val="tx1"/>
                  </a:solidFill>
                </a:ln>
              </p:spPr>
              <p:txBody>
                <a:bodyPr wrap="square" rtlCol="0">
                  <a:spAutoFit/>
                </a:bodyPr>
                <a:lstStyle/>
                <a:p>
                  <a:r>
                    <a:rPr lang="en-US" sz="1400" dirty="0"/>
                    <a:t>Commonly used sequence for </a:t>
                  </a:r>
                  <a:r>
                    <a:rPr lang="en-US" sz="1400" dirty="0" err="1"/>
                    <a:t>dMRI</a:t>
                  </a:r>
                  <a:r>
                    <a:rPr lang="en-US" sz="1400" dirty="0"/>
                    <a:t>. Diffusion sensitizing gradient field G introduced for time </a:t>
                  </a:r>
                  <a14:m>
                    <m:oMath xmlns:m="http://schemas.openxmlformats.org/officeDocument/2006/math">
                      <m:r>
                        <a:rPr lang="en-US" sz="1400" i="1">
                          <a:latin typeface="Cambria Math" panose="02040503050406030204" pitchFamily="18" charset="0"/>
                          <a:ea typeface="Cambria Math" panose="02040503050406030204" pitchFamily="18" charset="0"/>
                        </a:rPr>
                        <m:t>𝛿</m:t>
                      </m:r>
                    </m:oMath>
                  </a14:m>
                  <a:r>
                    <a:rPr lang="en-US" sz="1400" dirty="0"/>
                    <a:t> twice in spin echo sequence.</a:t>
                  </a:r>
                </a:p>
              </p:txBody>
            </p:sp>
          </mc:Choice>
          <mc:Fallback xmlns="">
            <p:sp>
              <p:nvSpPr>
                <p:cNvPr id="14" name="TextBox 13">
                  <a:extLst>
                    <a:ext uri="{FF2B5EF4-FFF2-40B4-BE49-F238E27FC236}">
                      <a16:creationId xmlns:a16="http://schemas.microsoft.com/office/drawing/2014/main" id="{61BE34FF-95F6-4C48-A028-AEB5C6601BDC}"/>
                    </a:ext>
                  </a:extLst>
                </p:cNvPr>
                <p:cNvSpPr txBox="1">
                  <a:spLocks noRot="1" noChangeAspect="1" noMove="1" noResize="1" noEditPoints="1" noAdjustHandles="1" noChangeArrowheads="1" noChangeShapeType="1" noTextEdit="1"/>
                </p:cNvSpPr>
                <p:nvPr/>
              </p:nvSpPr>
              <p:spPr>
                <a:xfrm>
                  <a:off x="3144040" y="3473181"/>
                  <a:ext cx="4787157" cy="738664"/>
                </a:xfrm>
                <a:prstGeom prst="rect">
                  <a:avLst/>
                </a:prstGeom>
                <a:blipFill>
                  <a:blip r:embed="rId9"/>
                  <a:stretch>
                    <a:fillRect l="-264" b="-3279"/>
                  </a:stretch>
                </a:blipFill>
                <a:ln>
                  <a:solidFill>
                    <a:schemeClr val="tx1"/>
                  </a:solid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37FE41C6-B791-1940-91A3-4BD6F71B737B}"/>
                </a:ext>
              </a:extLst>
            </p:cNvPr>
            <p:cNvSpPr txBox="1"/>
            <p:nvPr/>
          </p:nvSpPr>
          <p:spPr>
            <a:xfrm>
              <a:off x="3144040" y="1955114"/>
              <a:ext cx="314510" cy="307777"/>
            </a:xfrm>
            <a:prstGeom prst="rect">
              <a:avLst/>
            </a:prstGeom>
            <a:noFill/>
            <a:ln w="28575">
              <a:solidFill>
                <a:schemeClr val="tx1"/>
              </a:solidFill>
            </a:ln>
          </p:spPr>
          <p:txBody>
            <a:bodyPr wrap="none" rtlCol="0">
              <a:spAutoFit/>
            </a:bodyPr>
            <a:lstStyle/>
            <a:p>
              <a:r>
                <a:rPr lang="en-US" sz="1400" b="1" dirty="0"/>
                <a:t>B</a:t>
              </a:r>
            </a:p>
          </p:txBody>
        </p:sp>
      </p:grpSp>
      <p:grpSp>
        <p:nvGrpSpPr>
          <p:cNvPr id="15" name="Group 14">
            <a:extLst>
              <a:ext uri="{FF2B5EF4-FFF2-40B4-BE49-F238E27FC236}">
                <a16:creationId xmlns:a16="http://schemas.microsoft.com/office/drawing/2014/main" id="{427CFF43-36BF-A54E-881D-460C169F3780}"/>
              </a:ext>
            </a:extLst>
          </p:cNvPr>
          <p:cNvGrpSpPr/>
          <p:nvPr/>
        </p:nvGrpSpPr>
        <p:grpSpPr>
          <a:xfrm>
            <a:off x="3701529" y="3932518"/>
            <a:ext cx="5145905" cy="2129645"/>
            <a:chOff x="3701529" y="3932518"/>
            <a:chExt cx="5145905" cy="2129645"/>
          </a:xfrm>
        </p:grpSpPr>
        <p:grpSp>
          <p:nvGrpSpPr>
            <p:cNvPr id="20" name="Group 19">
              <a:extLst>
                <a:ext uri="{FF2B5EF4-FFF2-40B4-BE49-F238E27FC236}">
                  <a16:creationId xmlns:a16="http://schemas.microsoft.com/office/drawing/2014/main" id="{04F65711-1E0B-C546-9A82-8231B577C761}"/>
                </a:ext>
              </a:extLst>
            </p:cNvPr>
            <p:cNvGrpSpPr/>
            <p:nvPr/>
          </p:nvGrpSpPr>
          <p:grpSpPr>
            <a:xfrm>
              <a:off x="6214314" y="3932518"/>
              <a:ext cx="2414410" cy="1776173"/>
              <a:chOff x="5878285" y="3962400"/>
              <a:chExt cx="2414410" cy="1776173"/>
            </a:xfrm>
          </p:grpSpPr>
          <p:pic>
            <p:nvPicPr>
              <p:cNvPr id="19" name="Picture 18">
                <a:extLst>
                  <a:ext uri="{FF2B5EF4-FFF2-40B4-BE49-F238E27FC236}">
                    <a16:creationId xmlns:a16="http://schemas.microsoft.com/office/drawing/2014/main" id="{E85A466B-BAAC-9A40-801B-7C2E0704E04B}"/>
                  </a:ext>
                </a:extLst>
              </p:cNvPr>
              <p:cNvPicPr>
                <a:picLocks noChangeAspect="1"/>
              </p:cNvPicPr>
              <p:nvPr/>
            </p:nvPicPr>
            <p:blipFill>
              <a:blip r:embed="rId10"/>
              <a:stretch>
                <a:fillRect/>
              </a:stretch>
            </p:blipFill>
            <p:spPr>
              <a:xfrm>
                <a:off x="5878285" y="3962401"/>
                <a:ext cx="2414410" cy="1776172"/>
              </a:xfrm>
              <a:prstGeom prst="rect">
                <a:avLst/>
              </a:prstGeom>
              <a:ln>
                <a:noFill/>
              </a:ln>
            </p:spPr>
          </p:pic>
          <p:sp>
            <p:nvSpPr>
              <p:cNvPr id="30" name="TextBox 29">
                <a:extLst>
                  <a:ext uri="{FF2B5EF4-FFF2-40B4-BE49-F238E27FC236}">
                    <a16:creationId xmlns:a16="http://schemas.microsoft.com/office/drawing/2014/main" id="{61F91B84-1F1B-464E-A139-472BD0B22D4B}"/>
                  </a:ext>
                </a:extLst>
              </p:cNvPr>
              <p:cNvSpPr txBox="1"/>
              <p:nvPr/>
            </p:nvSpPr>
            <p:spPr>
              <a:xfrm>
                <a:off x="6019800" y="3962400"/>
                <a:ext cx="304800" cy="307777"/>
              </a:xfrm>
              <a:prstGeom prst="rect">
                <a:avLst/>
              </a:prstGeom>
              <a:noFill/>
              <a:ln w="28575">
                <a:solidFill>
                  <a:schemeClr val="tx1"/>
                </a:solidFill>
              </a:ln>
            </p:spPr>
            <p:txBody>
              <a:bodyPr wrap="square" rtlCol="0">
                <a:spAutoFit/>
              </a:bodyPr>
              <a:lstStyle/>
              <a:p>
                <a:r>
                  <a:rPr lang="en-US" sz="1400" b="1" dirty="0"/>
                  <a:t>D</a:t>
                </a:r>
              </a:p>
            </p:txBody>
          </p:sp>
        </p:grpSp>
        <p:sp>
          <p:nvSpPr>
            <p:cNvPr id="16" name="TextBox 15">
              <a:extLst>
                <a:ext uri="{FF2B5EF4-FFF2-40B4-BE49-F238E27FC236}">
                  <a16:creationId xmlns:a16="http://schemas.microsoft.com/office/drawing/2014/main" id="{DF14F2BC-FD14-B64B-BEE4-81630CB458EB}"/>
                </a:ext>
              </a:extLst>
            </p:cNvPr>
            <p:cNvSpPr txBox="1"/>
            <p:nvPr/>
          </p:nvSpPr>
          <p:spPr>
            <a:xfrm>
              <a:off x="4750543" y="5785164"/>
              <a:ext cx="4096891" cy="276999"/>
            </a:xfrm>
            <a:prstGeom prst="rect">
              <a:avLst/>
            </a:prstGeom>
            <a:noFill/>
            <a:ln>
              <a:solidFill>
                <a:schemeClr val="tx1"/>
              </a:solidFill>
            </a:ln>
          </p:spPr>
          <p:txBody>
            <a:bodyPr wrap="none" rtlCol="0">
              <a:spAutoFit/>
            </a:bodyPr>
            <a:lstStyle/>
            <a:p>
              <a:r>
                <a:rPr lang="en-US" sz="1200" dirty="0"/>
                <a:t>b-vector (g) encoding on unit sphere: (C) </a:t>
              </a:r>
              <a:r>
                <a:rPr lang="en-US" sz="1200" dirty="0" err="1"/>
                <a:t>cART</a:t>
              </a:r>
              <a:r>
                <a:rPr lang="en-US" sz="1200" dirty="0"/>
                <a:t> (D) CSVD</a:t>
              </a:r>
            </a:p>
          </p:txBody>
        </p:sp>
        <p:grpSp>
          <p:nvGrpSpPr>
            <p:cNvPr id="18" name="Group 17">
              <a:extLst>
                <a:ext uri="{FF2B5EF4-FFF2-40B4-BE49-F238E27FC236}">
                  <a16:creationId xmlns:a16="http://schemas.microsoft.com/office/drawing/2014/main" id="{B6FEE46E-0F9F-E245-9303-2887D05F50EE}"/>
                </a:ext>
              </a:extLst>
            </p:cNvPr>
            <p:cNvGrpSpPr/>
            <p:nvPr/>
          </p:nvGrpSpPr>
          <p:grpSpPr>
            <a:xfrm>
              <a:off x="3701529" y="3932519"/>
              <a:ext cx="2413000" cy="1775137"/>
              <a:chOff x="3365500" y="3962401"/>
              <a:chExt cx="2413000" cy="1775137"/>
            </a:xfrm>
          </p:grpSpPr>
          <p:pic>
            <p:nvPicPr>
              <p:cNvPr id="10" name="Picture 9">
                <a:extLst>
                  <a:ext uri="{FF2B5EF4-FFF2-40B4-BE49-F238E27FC236}">
                    <a16:creationId xmlns:a16="http://schemas.microsoft.com/office/drawing/2014/main" id="{36A7A791-30A9-AE49-9CC6-ADBD1BDC56D4}"/>
                  </a:ext>
                </a:extLst>
              </p:cNvPr>
              <p:cNvPicPr>
                <a:picLocks noChangeAspect="1"/>
              </p:cNvPicPr>
              <p:nvPr/>
            </p:nvPicPr>
            <p:blipFill>
              <a:blip r:embed="rId11"/>
              <a:stretch>
                <a:fillRect/>
              </a:stretch>
            </p:blipFill>
            <p:spPr>
              <a:xfrm>
                <a:off x="3365500" y="3962401"/>
                <a:ext cx="2413000" cy="1775137"/>
              </a:xfrm>
              <a:prstGeom prst="rect">
                <a:avLst/>
              </a:prstGeom>
            </p:spPr>
          </p:pic>
          <p:sp>
            <p:nvSpPr>
              <p:cNvPr id="22" name="TextBox 21">
                <a:extLst>
                  <a:ext uri="{FF2B5EF4-FFF2-40B4-BE49-F238E27FC236}">
                    <a16:creationId xmlns:a16="http://schemas.microsoft.com/office/drawing/2014/main" id="{068B8001-05F9-974C-BA27-E515EF9B2F80}"/>
                  </a:ext>
                </a:extLst>
              </p:cNvPr>
              <p:cNvSpPr txBox="1"/>
              <p:nvPr/>
            </p:nvSpPr>
            <p:spPr>
              <a:xfrm>
                <a:off x="3480353" y="3962401"/>
                <a:ext cx="304800" cy="307777"/>
              </a:xfrm>
              <a:prstGeom prst="rect">
                <a:avLst/>
              </a:prstGeom>
              <a:noFill/>
              <a:ln w="28575">
                <a:solidFill>
                  <a:schemeClr val="tx1"/>
                </a:solidFill>
              </a:ln>
            </p:spPr>
            <p:txBody>
              <a:bodyPr wrap="square" rtlCol="0">
                <a:spAutoFit/>
              </a:bodyPr>
              <a:lstStyle/>
              <a:p>
                <a:r>
                  <a:rPr lang="en-US" sz="1400" b="1" dirty="0"/>
                  <a:t>C</a:t>
                </a:r>
              </a:p>
            </p:txBody>
          </p:sp>
        </p:grpSp>
      </p:grpSp>
      <p:sp>
        <p:nvSpPr>
          <p:cNvPr id="35" name="Title 1">
            <a:extLst>
              <a:ext uri="{FF2B5EF4-FFF2-40B4-BE49-F238E27FC236}">
                <a16:creationId xmlns:a16="http://schemas.microsoft.com/office/drawing/2014/main" id="{BDB013E8-3EE2-2245-978A-7AC2C3D86568}"/>
              </a:ext>
            </a:extLst>
          </p:cNvPr>
          <p:cNvSpPr txBox="1">
            <a:spLocks/>
          </p:cNvSpPr>
          <p:nvPr/>
        </p:nvSpPr>
        <p:spPr>
          <a:xfrm>
            <a:off x="610870" y="13021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3200" dirty="0">
                <a:latin typeface="Times New Roman" panose="02020603050405020304" pitchFamily="18" charset="0"/>
                <a:cs typeface="Times New Roman" panose="02020603050405020304" pitchFamily="18" charset="0"/>
              </a:rPr>
              <a:t>Diffusion MRI</a:t>
            </a:r>
          </a:p>
        </p:txBody>
      </p:sp>
      <p:pic>
        <p:nvPicPr>
          <p:cNvPr id="25" name="SleepyShamelessInsect-mobile">
            <a:hlinkClick r:id="" action="ppaction://media"/>
            <a:extLst>
              <a:ext uri="{FF2B5EF4-FFF2-40B4-BE49-F238E27FC236}">
                <a16:creationId xmlns:a16="http://schemas.microsoft.com/office/drawing/2014/main" id="{4C9F1A7A-2A05-6245-B456-B3D102487B3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3491" r="16120"/>
          <a:stretch/>
        </p:blipFill>
        <p:spPr>
          <a:xfrm>
            <a:off x="728290" y="1048153"/>
            <a:ext cx="2514600" cy="2009489"/>
          </a:xfrm>
          <a:prstGeom prst="rect">
            <a:avLst/>
          </a:prstGeom>
        </p:spPr>
      </p:pic>
      <p:grpSp>
        <p:nvGrpSpPr>
          <p:cNvPr id="9" name="Group 8">
            <a:extLst>
              <a:ext uri="{FF2B5EF4-FFF2-40B4-BE49-F238E27FC236}">
                <a16:creationId xmlns:a16="http://schemas.microsoft.com/office/drawing/2014/main" id="{2BBD6D9F-2D0E-A74B-B55E-295056A83EA2}"/>
              </a:ext>
            </a:extLst>
          </p:cNvPr>
          <p:cNvGrpSpPr/>
          <p:nvPr/>
        </p:nvGrpSpPr>
        <p:grpSpPr>
          <a:xfrm>
            <a:off x="8955928" y="1273828"/>
            <a:ext cx="2501488" cy="2237268"/>
            <a:chOff x="8955928" y="1273828"/>
            <a:chExt cx="2501488" cy="2237268"/>
          </a:xfrm>
        </p:grpSpPr>
        <p:grpSp>
          <p:nvGrpSpPr>
            <p:cNvPr id="8" name="Group 7">
              <a:extLst>
                <a:ext uri="{FF2B5EF4-FFF2-40B4-BE49-F238E27FC236}">
                  <a16:creationId xmlns:a16="http://schemas.microsoft.com/office/drawing/2014/main" id="{DBD31136-E0BC-D341-B049-4D0AF9AC2448}"/>
                </a:ext>
              </a:extLst>
            </p:cNvPr>
            <p:cNvGrpSpPr/>
            <p:nvPr/>
          </p:nvGrpSpPr>
          <p:grpSpPr>
            <a:xfrm>
              <a:off x="9055846" y="1273828"/>
              <a:ext cx="2374900" cy="1191731"/>
              <a:chOff x="9055846" y="1273828"/>
              <a:chExt cx="2374900" cy="1191731"/>
            </a:xfrm>
          </p:grpSpPr>
          <p:pic>
            <p:nvPicPr>
              <p:cNvPr id="39" name="Picture 3" descr="page28image3824893824">
                <a:extLst>
                  <a:ext uri="{FF2B5EF4-FFF2-40B4-BE49-F238E27FC236}">
                    <a16:creationId xmlns:a16="http://schemas.microsoft.com/office/drawing/2014/main" id="{5CEAE47D-E010-1441-8BFB-7A09DAFA9A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55846" y="1820387"/>
                <a:ext cx="2374900" cy="6451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 name="Picture 6" descr="/Users/afaiyaz/Library/Group Containers/UBF8T346G9.Office/ConnectorClipboard/image15838082927320.png">
                <a:extLst>
                  <a:ext uri="{FF2B5EF4-FFF2-40B4-BE49-F238E27FC236}">
                    <a16:creationId xmlns:a16="http://schemas.microsoft.com/office/drawing/2014/main" id="{A4B4A225-7E85-B94E-B244-1AC02F4845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97257" y="1273828"/>
                <a:ext cx="1892077" cy="500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58076F1C-B2EA-3E49-ACF7-842FB43EF09A}"/>
                </a:ext>
              </a:extLst>
            </p:cNvPr>
            <p:cNvSpPr txBox="1"/>
            <p:nvPr/>
          </p:nvSpPr>
          <p:spPr>
            <a:xfrm>
              <a:off x="8955928" y="2556989"/>
              <a:ext cx="2501488" cy="954107"/>
            </a:xfrm>
            <a:prstGeom prst="rect">
              <a:avLst/>
            </a:prstGeom>
            <a:noFill/>
          </p:spPr>
          <p:txBody>
            <a:bodyPr wrap="square" rtlCol="0">
              <a:spAutoFit/>
            </a:bodyPr>
            <a:lstStyle/>
            <a:p>
              <a:pPr algn="ctr"/>
              <a:r>
                <a:rPr lang="en-US" sz="1400" dirty="0"/>
                <a:t>Sequence in figure B is repeated with different gradient directions </a:t>
              </a:r>
              <a:r>
                <a:rPr lang="en-US" sz="1400" b="1" dirty="0"/>
                <a:t>g</a:t>
              </a:r>
              <a:r>
                <a:rPr lang="en-US" sz="1400" dirty="0"/>
                <a:t>, to solve for diffusion tensor </a:t>
              </a:r>
              <a:r>
                <a:rPr lang="en-US" sz="1400" b="1" dirty="0"/>
                <a:t>D</a:t>
              </a:r>
            </a:p>
          </p:txBody>
        </p:sp>
      </p:grpSp>
      <p:pic>
        <p:nvPicPr>
          <p:cNvPr id="42" name="dwi_images">
            <a:hlinkClick r:id="" action="ppaction://media"/>
            <a:extLst>
              <a:ext uri="{FF2B5EF4-FFF2-40B4-BE49-F238E27FC236}">
                <a16:creationId xmlns:a16="http://schemas.microsoft.com/office/drawing/2014/main" id="{46BCA182-9EEA-EF44-B99D-2AB53CCA582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5"/>
          <a:srcRect l="3800" t="15500" r="3696" b="20849"/>
          <a:stretch/>
        </p:blipFill>
        <p:spPr>
          <a:xfrm rot="10800000">
            <a:off x="9237694" y="3932518"/>
            <a:ext cx="2011201" cy="1893365"/>
          </a:xfrm>
          <a:prstGeom prst="rect">
            <a:avLst/>
          </a:prstGeom>
        </p:spPr>
      </p:pic>
      <p:sp>
        <p:nvSpPr>
          <p:cNvPr id="4" name="Slide Number Placeholder 3">
            <a:extLst>
              <a:ext uri="{FF2B5EF4-FFF2-40B4-BE49-F238E27FC236}">
                <a16:creationId xmlns:a16="http://schemas.microsoft.com/office/drawing/2014/main" id="{4DDC2E1F-FD54-D345-BB6C-7E32B86614A1}"/>
              </a:ext>
            </a:extLst>
          </p:cNvPr>
          <p:cNvSpPr>
            <a:spLocks noGrp="1"/>
          </p:cNvSpPr>
          <p:nvPr>
            <p:ph type="sldNum" sz="quarter" idx="12"/>
          </p:nvPr>
        </p:nvSpPr>
        <p:spPr/>
        <p:txBody>
          <a:bodyPr/>
          <a:lstStyle/>
          <a:p>
            <a:fld id="{48F63A3B-78C7-47BE-AE5E-E10140E04643}" type="slidenum">
              <a:rPr lang="en-US" smtClean="0"/>
              <a:t>2</a:t>
            </a:fld>
            <a:endParaRPr lang="en-US" dirty="0"/>
          </a:p>
        </p:txBody>
      </p:sp>
      <p:sp>
        <p:nvSpPr>
          <p:cNvPr id="5" name="TextBox 4">
            <a:extLst>
              <a:ext uri="{FF2B5EF4-FFF2-40B4-BE49-F238E27FC236}">
                <a16:creationId xmlns:a16="http://schemas.microsoft.com/office/drawing/2014/main" id="{58DCDFA3-5844-7443-B0EB-2561033F5269}"/>
              </a:ext>
            </a:extLst>
          </p:cNvPr>
          <p:cNvSpPr txBox="1"/>
          <p:nvPr/>
        </p:nvSpPr>
        <p:spPr>
          <a:xfrm>
            <a:off x="4908029" y="6352143"/>
            <a:ext cx="543739" cy="369332"/>
          </a:xfrm>
          <a:prstGeom prst="rect">
            <a:avLst/>
          </a:prstGeom>
          <a:noFill/>
        </p:spPr>
        <p:txBody>
          <a:bodyPr wrap="none" rtlCol="0">
            <a:spAutoFit/>
          </a:bodyPr>
          <a:lstStyle/>
          <a:p>
            <a:r>
              <a:rPr lang="en-US" sz="1800" dirty="0">
                <a:solidFill>
                  <a:schemeClr val="bg1"/>
                </a:solidFill>
              </a:rPr>
              <a:t>Ref</a:t>
            </a:r>
          </a:p>
        </p:txBody>
      </p:sp>
      <p:grpSp>
        <p:nvGrpSpPr>
          <p:cNvPr id="7" name="Group 6">
            <a:extLst>
              <a:ext uri="{FF2B5EF4-FFF2-40B4-BE49-F238E27FC236}">
                <a16:creationId xmlns:a16="http://schemas.microsoft.com/office/drawing/2014/main" id="{96000397-766D-224C-84F9-4448B3AF4AC8}"/>
              </a:ext>
            </a:extLst>
          </p:cNvPr>
          <p:cNvGrpSpPr/>
          <p:nvPr/>
        </p:nvGrpSpPr>
        <p:grpSpPr>
          <a:xfrm>
            <a:off x="842590" y="3203319"/>
            <a:ext cx="2286001" cy="2804846"/>
            <a:chOff x="842590" y="3203319"/>
            <a:chExt cx="2286001" cy="2804846"/>
          </a:xfrm>
        </p:grpSpPr>
        <p:grpSp>
          <p:nvGrpSpPr>
            <p:cNvPr id="17" name="Group 16">
              <a:extLst>
                <a:ext uri="{FF2B5EF4-FFF2-40B4-BE49-F238E27FC236}">
                  <a16:creationId xmlns:a16="http://schemas.microsoft.com/office/drawing/2014/main" id="{0353347D-A957-0445-8A4B-C02D473A7E4E}"/>
                </a:ext>
              </a:extLst>
            </p:cNvPr>
            <p:cNvGrpSpPr/>
            <p:nvPr/>
          </p:nvGrpSpPr>
          <p:grpSpPr>
            <a:xfrm>
              <a:off x="842590" y="3203319"/>
              <a:ext cx="2286001" cy="2804846"/>
              <a:chOff x="761999" y="2362200"/>
              <a:chExt cx="2286001" cy="2804846"/>
            </a:xfrm>
          </p:grpSpPr>
          <p:pic>
            <p:nvPicPr>
              <p:cNvPr id="11" name="Picture 10">
                <a:extLst>
                  <a:ext uri="{FF2B5EF4-FFF2-40B4-BE49-F238E27FC236}">
                    <a16:creationId xmlns:a16="http://schemas.microsoft.com/office/drawing/2014/main" id="{27CB7784-2A17-D940-B1FF-2EEA3414958D}"/>
                  </a:ext>
                </a:extLst>
              </p:cNvPr>
              <p:cNvPicPr>
                <a:picLocks noChangeAspect="1"/>
              </p:cNvPicPr>
              <p:nvPr/>
            </p:nvPicPr>
            <p:blipFill>
              <a:blip r:embed="rId16"/>
              <a:stretch>
                <a:fillRect/>
              </a:stretch>
            </p:blipFill>
            <p:spPr>
              <a:xfrm>
                <a:off x="762000" y="2362200"/>
                <a:ext cx="2286000" cy="2286000"/>
              </a:xfrm>
              <a:prstGeom prst="rect">
                <a:avLst/>
              </a:prstGeom>
              <a:ln>
                <a:solidFill>
                  <a:schemeClr val="tx1"/>
                </a:solidFill>
              </a:ln>
            </p:spPr>
          </p:pic>
          <p:sp>
            <p:nvSpPr>
              <p:cNvPr id="13" name="TextBox 12">
                <a:extLst>
                  <a:ext uri="{FF2B5EF4-FFF2-40B4-BE49-F238E27FC236}">
                    <a16:creationId xmlns:a16="http://schemas.microsoft.com/office/drawing/2014/main" id="{AD45A981-7C71-EF40-9462-03250F71F908}"/>
                  </a:ext>
                </a:extLst>
              </p:cNvPr>
              <p:cNvSpPr txBox="1"/>
              <p:nvPr/>
            </p:nvSpPr>
            <p:spPr>
              <a:xfrm>
                <a:off x="761999" y="4643826"/>
                <a:ext cx="2286001" cy="523220"/>
              </a:xfrm>
              <a:prstGeom prst="rect">
                <a:avLst/>
              </a:prstGeom>
              <a:noFill/>
              <a:ln>
                <a:solidFill>
                  <a:schemeClr val="tx1"/>
                </a:solidFill>
              </a:ln>
            </p:spPr>
            <p:txBody>
              <a:bodyPr wrap="square" rtlCol="0">
                <a:spAutoFit/>
              </a:bodyPr>
              <a:lstStyle/>
              <a:p>
                <a:pPr algn="ctr"/>
                <a:r>
                  <a:rPr lang="en-US" sz="1400" dirty="0"/>
                  <a:t>Net spin in a spin echo sequence</a:t>
                </a:r>
              </a:p>
            </p:txBody>
          </p:sp>
          <p:sp>
            <p:nvSpPr>
              <p:cNvPr id="2" name="TextBox 1">
                <a:extLst>
                  <a:ext uri="{FF2B5EF4-FFF2-40B4-BE49-F238E27FC236}">
                    <a16:creationId xmlns:a16="http://schemas.microsoft.com/office/drawing/2014/main" id="{AB40E282-CE16-6542-94F7-D61A56109FDC}"/>
                  </a:ext>
                </a:extLst>
              </p:cNvPr>
              <p:cNvSpPr txBox="1"/>
              <p:nvPr/>
            </p:nvSpPr>
            <p:spPr>
              <a:xfrm>
                <a:off x="761999" y="2362200"/>
                <a:ext cx="314510" cy="307777"/>
              </a:xfrm>
              <a:prstGeom prst="rect">
                <a:avLst/>
              </a:prstGeom>
              <a:noFill/>
              <a:ln w="28575">
                <a:solidFill>
                  <a:schemeClr val="tx1"/>
                </a:solidFill>
              </a:ln>
            </p:spPr>
            <p:txBody>
              <a:bodyPr wrap="none" rtlCol="0">
                <a:spAutoFit/>
              </a:bodyPr>
              <a:lstStyle/>
              <a:p>
                <a:r>
                  <a:rPr lang="en-US" sz="1400" b="1" dirty="0"/>
                  <a:t>A</a:t>
                </a:r>
              </a:p>
            </p:txBody>
          </p:sp>
        </p:grpSp>
        <p:sp>
          <p:nvSpPr>
            <p:cNvPr id="6" name="TextBox 5">
              <a:extLst>
                <a:ext uri="{FF2B5EF4-FFF2-40B4-BE49-F238E27FC236}">
                  <a16:creationId xmlns:a16="http://schemas.microsoft.com/office/drawing/2014/main" id="{74A8C5BE-1E81-D64A-9BE8-774AABECCF75}"/>
                </a:ext>
              </a:extLst>
            </p:cNvPr>
            <p:cNvSpPr txBox="1"/>
            <p:nvPr/>
          </p:nvSpPr>
          <p:spPr>
            <a:xfrm>
              <a:off x="2594507" y="4674122"/>
              <a:ext cx="423514" cy="369332"/>
            </a:xfrm>
            <a:prstGeom prst="rect">
              <a:avLst/>
            </a:prstGeom>
            <a:noFill/>
          </p:spPr>
          <p:txBody>
            <a:bodyPr wrap="none" rtlCol="0">
              <a:spAutoFit/>
            </a:bodyPr>
            <a:lstStyle/>
            <a:p>
              <a:r>
                <a:rPr lang="en-US" sz="1800" dirty="0"/>
                <a:t>S</a:t>
              </a:r>
              <a:r>
                <a:rPr lang="en-US" sz="1800" baseline="-25000" dirty="0"/>
                <a:t>0</a:t>
              </a:r>
              <a:endParaRPr lang="en-US" sz="1800" dirty="0"/>
            </a:p>
          </p:txBody>
        </p:sp>
      </p:grpSp>
    </p:spTree>
    <p:extLst>
      <p:ext uri="{BB962C8B-B14F-4D97-AF65-F5344CB8AC3E}">
        <p14:creationId xmlns:p14="http://schemas.microsoft.com/office/powerpoint/2010/main" val="204599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5039" fill="hold"/>
                                        <p:tgtEl>
                                          <p:spTgt spid="25"/>
                                        </p:tgtEl>
                                      </p:cBhvr>
                                    </p:cmd>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18972"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repeatCount="indefinite" fill="hold" display="0">
                  <p:stCondLst>
                    <p:cond delay="indefinite"/>
                  </p:stCondLst>
                </p:cTn>
                <p:tgtEl>
                  <p:spTgt spid="25"/>
                </p:tgtEl>
              </p:cMediaNode>
            </p:video>
            <p:seq concurrent="1" nextAc="seek">
              <p:cTn id="39" restart="whenNotActive" fill="hold" evtFilter="cancelBubble" nodeType="interactiveSeq">
                <p:stCondLst>
                  <p:cond evt="onClick" delay="0">
                    <p:tgtEl>
                      <p:spTgt spid="2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25"/>
                                        </p:tgtEl>
                                      </p:cBhvr>
                                    </p:cmd>
                                  </p:childTnLst>
                                </p:cTn>
                              </p:par>
                            </p:childTnLst>
                          </p:cTn>
                        </p:par>
                      </p:childTnLst>
                    </p:cTn>
                  </p:par>
                </p:childTnLst>
              </p:cTn>
              <p:nextCondLst>
                <p:cond evt="onClick" delay="0">
                  <p:tgtEl>
                    <p:spTgt spid="25"/>
                  </p:tgtEl>
                </p:cond>
              </p:nextCondLst>
            </p:seq>
            <p:seq concurrent="1" nextAc="seek">
              <p:cTn id="44" restart="whenNotActive" fill="hold" evtFilter="cancelBubble" nodeType="interactiveSeq">
                <p:stCondLst>
                  <p:cond evt="onClick" delay="0">
                    <p:tgtEl>
                      <p:spTgt spid="42"/>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42"/>
                                        </p:tgtEl>
                                      </p:cBhvr>
                                    </p:cmd>
                                  </p:childTnLst>
                                </p:cTn>
                              </p:par>
                            </p:childTnLst>
                          </p:cTn>
                        </p:par>
                      </p:childTnLst>
                    </p:cTn>
                  </p:par>
                </p:childTnLst>
              </p:cTn>
              <p:nextCondLst>
                <p:cond evt="onClick" delay="0">
                  <p:tgtEl>
                    <p:spTgt spid="42"/>
                  </p:tgtEl>
                </p:cond>
              </p:nextCondLst>
            </p:seq>
            <p:video>
              <p:cMediaNode vol="80000">
                <p:cTn id="49" fill="hold" display="0">
                  <p:stCondLst>
                    <p:cond delay="indefinite"/>
                  </p:stCondLst>
                </p:cTn>
                <p:tgtEl>
                  <p:spTgt spid="42"/>
                </p:tgtEl>
              </p:cMediaNode>
            </p:video>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6DC179B-AC49-CA49-8401-34C2B5075897}"/>
              </a:ext>
            </a:extLst>
          </p:cNvPr>
          <p:cNvSpPr/>
          <p:nvPr/>
        </p:nvSpPr>
        <p:spPr>
          <a:xfrm>
            <a:off x="4267200" y="1706880"/>
            <a:ext cx="2895600" cy="7315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281509E-9969-FA40-9BC4-5FF0ED7F495E}"/>
                  </a:ext>
                </a:extLst>
              </p:cNvPr>
              <p:cNvSpPr txBox="1"/>
              <p:nvPr/>
            </p:nvSpPr>
            <p:spPr>
              <a:xfrm>
                <a:off x="610870" y="1218572"/>
                <a:ext cx="6704330" cy="1815882"/>
              </a:xfrm>
              <a:prstGeom prst="rect">
                <a:avLst/>
              </a:prstGeom>
              <a:noFill/>
            </p:spPr>
            <p:txBody>
              <a:bodyPr wrap="square" rtlCol="0">
                <a:spAutoFit/>
              </a:bodyPr>
              <a:lstStyle/>
              <a:p>
                <a:r>
                  <a:rPr lang="en-US" sz="1400" b="1" dirty="0"/>
                  <a:t>Step 1: </a:t>
                </a:r>
                <a:r>
                  <a:rPr lang="en-US" sz="1400" dirty="0"/>
                  <a:t>	Solve for the components of D. (weighted least square method)</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b="1" dirty="0"/>
                  <a:t>Step 2: </a:t>
                </a:r>
                <a:r>
                  <a:rPr lang="en-US" sz="1400" dirty="0"/>
                  <a:t>	Find 3 largest eigenvalues for D i.e. </a:t>
                </a: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ea typeface="Cambria Math" panose="02040503050406030204" pitchFamily="18" charset="0"/>
                          </a:rPr>
                          <m:t>2</m:t>
                        </m:r>
                      </m:sub>
                    </m:sSub>
                  </m:oMath>
                </a14:m>
                <a:r>
                  <a:rPr lang="en-US" sz="1400" dirty="0"/>
                  <a:t> and  </a:t>
                </a: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ea typeface="Cambria Math" panose="02040503050406030204" pitchFamily="18" charset="0"/>
                          </a:rPr>
                          <m:t>3</m:t>
                        </m:r>
                      </m:sub>
                    </m:sSub>
                  </m:oMath>
                </a14:m>
                <a:endParaRPr lang="en-US" sz="1400" dirty="0"/>
              </a:p>
            </p:txBody>
          </p:sp>
        </mc:Choice>
        <mc:Fallback xmlns="">
          <p:sp>
            <p:nvSpPr>
              <p:cNvPr id="37" name="TextBox 36">
                <a:extLst>
                  <a:ext uri="{FF2B5EF4-FFF2-40B4-BE49-F238E27FC236}">
                    <a16:creationId xmlns:a16="http://schemas.microsoft.com/office/drawing/2014/main" id="{0281509E-9969-FA40-9BC4-5FF0ED7F495E}"/>
                  </a:ext>
                </a:extLst>
              </p:cNvPr>
              <p:cNvSpPr txBox="1">
                <a:spLocks noRot="1" noChangeAspect="1" noMove="1" noResize="1" noEditPoints="1" noAdjustHandles="1" noChangeArrowheads="1" noChangeShapeType="1" noTextEdit="1"/>
              </p:cNvSpPr>
              <p:nvPr/>
            </p:nvSpPr>
            <p:spPr>
              <a:xfrm>
                <a:off x="610870" y="1218572"/>
                <a:ext cx="6704330" cy="1815882"/>
              </a:xfrm>
              <a:prstGeom prst="rect">
                <a:avLst/>
              </a:prstGeom>
              <a:blipFill>
                <a:blip r:embed="rId3"/>
                <a:stretch>
                  <a:fillRect l="-379" t="-699" b="-2098"/>
                </a:stretch>
              </a:blipFill>
            </p:spPr>
            <p:txBody>
              <a:bodyPr/>
              <a:lstStyle/>
              <a:p>
                <a:r>
                  <a:rPr lang="en-US">
                    <a:noFill/>
                  </a:rPr>
                  <a:t> </a:t>
                </a:r>
              </a:p>
            </p:txBody>
          </p:sp>
        </mc:Fallback>
      </mc:AlternateContent>
      <p:pic>
        <p:nvPicPr>
          <p:cNvPr id="2049" name="Picture 1" descr="page53image3822488912">
            <a:extLst>
              <a:ext uri="{FF2B5EF4-FFF2-40B4-BE49-F238E27FC236}">
                <a16:creationId xmlns:a16="http://schemas.microsoft.com/office/drawing/2014/main" id="{ADC533BB-4815-B540-8D33-807CC3A7D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5941" y="2334505"/>
            <a:ext cx="5340350" cy="115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53image3822491856">
            <a:extLst>
              <a:ext uri="{FF2B5EF4-FFF2-40B4-BE49-F238E27FC236}">
                <a16:creationId xmlns:a16="http://schemas.microsoft.com/office/drawing/2014/main" id="{0477CF75-889B-CC44-9FCF-1C907EA39A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5992" y="1396009"/>
            <a:ext cx="3331243" cy="760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4A7C90F-D525-FC4E-ABB3-10B26C6DEDC0}"/>
              </a:ext>
            </a:extLst>
          </p:cNvPr>
          <p:cNvPicPr>
            <a:picLocks noChangeAspect="1"/>
          </p:cNvPicPr>
          <p:nvPr/>
        </p:nvPicPr>
        <p:blipFill>
          <a:blip r:embed="rId6"/>
          <a:stretch>
            <a:fillRect/>
          </a:stretch>
        </p:blipFill>
        <p:spPr>
          <a:xfrm>
            <a:off x="9661946" y="4619417"/>
            <a:ext cx="2235797" cy="1629099"/>
          </a:xfrm>
          <a:prstGeom prst="rect">
            <a:avLst/>
          </a:prstGeom>
        </p:spPr>
      </p:pic>
      <p:pic>
        <p:nvPicPr>
          <p:cNvPr id="18" name="Picture 17">
            <a:extLst>
              <a:ext uri="{FF2B5EF4-FFF2-40B4-BE49-F238E27FC236}">
                <a16:creationId xmlns:a16="http://schemas.microsoft.com/office/drawing/2014/main" id="{B9B668CA-3A8A-9349-B50F-609FF022FF66}"/>
              </a:ext>
            </a:extLst>
          </p:cNvPr>
          <p:cNvPicPr>
            <a:picLocks noChangeAspect="1"/>
          </p:cNvPicPr>
          <p:nvPr/>
        </p:nvPicPr>
        <p:blipFill rotWithShape="1">
          <a:blip r:embed="rId7"/>
          <a:srcRect b="48214"/>
          <a:stretch/>
        </p:blipFill>
        <p:spPr>
          <a:xfrm>
            <a:off x="521335" y="3246229"/>
            <a:ext cx="6883400" cy="2495233"/>
          </a:xfrm>
          <a:prstGeom prst="rect">
            <a:avLst/>
          </a:prstGeom>
        </p:spPr>
      </p:pic>
      <p:sp>
        <p:nvSpPr>
          <p:cNvPr id="21" name="Title 1">
            <a:extLst>
              <a:ext uri="{FF2B5EF4-FFF2-40B4-BE49-F238E27FC236}">
                <a16:creationId xmlns:a16="http://schemas.microsoft.com/office/drawing/2014/main" id="{E93B1C92-1237-414C-92BE-34E2A9C0F9CF}"/>
              </a:ext>
            </a:extLst>
          </p:cNvPr>
          <p:cNvSpPr txBox="1">
            <a:spLocks/>
          </p:cNvSpPr>
          <p:nvPr/>
        </p:nvSpPr>
        <p:spPr>
          <a:xfrm>
            <a:off x="610869" y="130212"/>
            <a:ext cx="8695775"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3200" dirty="0">
                <a:latin typeface="Times New Roman" panose="02020603050405020304" pitchFamily="18" charset="0"/>
                <a:cs typeface="Times New Roman" panose="02020603050405020304" pitchFamily="18" charset="0"/>
              </a:rPr>
              <a:t>Diffusion Tensor Imaging (DTI) </a:t>
            </a:r>
            <a:r>
              <a:rPr lang="en-US" sz="3200" baseline="30000" dirty="0">
                <a:latin typeface="Times New Roman" panose="02020603050405020304" pitchFamily="18" charset="0"/>
                <a:cs typeface="Times New Roman" panose="02020603050405020304" pitchFamily="18" charset="0"/>
              </a:rPr>
              <a:t>(</a:t>
            </a:r>
            <a:r>
              <a:rPr lang="en-US" sz="3200" baseline="30000" dirty="0" err="1">
                <a:latin typeface="Times New Roman" panose="02020603050405020304" pitchFamily="18" charset="0"/>
                <a:cs typeface="Times New Roman" panose="02020603050405020304" pitchFamily="18" charset="0"/>
              </a:rPr>
              <a:t>Koay</a:t>
            </a:r>
            <a:r>
              <a:rPr lang="en-US" sz="3200" baseline="30000" dirty="0">
                <a:latin typeface="Times New Roman" panose="02020603050405020304" pitchFamily="18" charset="0"/>
                <a:cs typeface="Times New Roman" panose="02020603050405020304" pitchFamily="18" charset="0"/>
              </a:rPr>
              <a:t>, C. G. et al 2006)</a:t>
            </a:r>
            <a:endParaRPr lang="en-US" sz="3200" dirty="0">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B428DF0F-11CC-5C4C-9F2D-6EC39272FFEB}"/>
              </a:ext>
            </a:extLst>
          </p:cNvPr>
          <p:cNvGrpSpPr/>
          <p:nvPr/>
        </p:nvGrpSpPr>
        <p:grpSpPr>
          <a:xfrm>
            <a:off x="7684026" y="1706880"/>
            <a:ext cx="4076771" cy="2940855"/>
            <a:chOff x="7924800" y="3079874"/>
            <a:chExt cx="4076771" cy="2940855"/>
          </a:xfrm>
        </p:grpSpPr>
        <p:sp>
          <p:nvSpPr>
            <p:cNvPr id="8" name="TextBox 7">
              <a:extLst>
                <a:ext uri="{FF2B5EF4-FFF2-40B4-BE49-F238E27FC236}">
                  <a16:creationId xmlns:a16="http://schemas.microsoft.com/office/drawing/2014/main" id="{3441D895-97B8-914F-A19B-59F11D2794EC}"/>
                </a:ext>
              </a:extLst>
            </p:cNvPr>
            <p:cNvSpPr txBox="1"/>
            <p:nvPr/>
          </p:nvSpPr>
          <p:spPr>
            <a:xfrm>
              <a:off x="7924800" y="3079874"/>
              <a:ext cx="4076771" cy="523220"/>
            </a:xfrm>
            <a:prstGeom prst="rect">
              <a:avLst/>
            </a:prstGeom>
            <a:noFill/>
          </p:spPr>
          <p:txBody>
            <a:bodyPr wrap="square" rtlCol="0">
              <a:spAutoFit/>
            </a:bodyPr>
            <a:lstStyle/>
            <a:p>
              <a:r>
                <a:rPr lang="en-US" sz="1400" dirty="0"/>
                <a:t>Normalized variance of largest 3 eigenvalues (Fractional Anisotropy),</a:t>
              </a:r>
            </a:p>
          </p:txBody>
        </p:sp>
        <p:pic>
          <p:nvPicPr>
            <p:cNvPr id="2052" name="Picture 4" descr="/Users/afaiyaz/Library/Group Containers/UBF8T346G9.Office/ConnectorClipboard/image15840332963870.png">
              <a:extLst>
                <a:ext uri="{FF2B5EF4-FFF2-40B4-BE49-F238E27FC236}">
                  <a16:creationId xmlns:a16="http://schemas.microsoft.com/office/drawing/2014/main" id="{57FCB33A-656A-C348-A006-183B6391C1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7200" y="3626378"/>
              <a:ext cx="3784600" cy="673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Users/afaiyaz/Library/Group Containers/UBF8T346G9.Office/ConnectorClipboard/image15840332963951.png">
              <a:extLst>
                <a:ext uri="{FF2B5EF4-FFF2-40B4-BE49-F238E27FC236}">
                  <a16:creationId xmlns:a16="http://schemas.microsoft.com/office/drawing/2014/main" id="{6214471C-87D0-DC4B-B7C9-F3C9C050E6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47419" y="4449584"/>
              <a:ext cx="1473200" cy="482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sers/afaiyaz/Library/Group Containers/UBF8T346G9.Office/ConnectorClipboard/image15840332963992.png">
              <a:extLst>
                <a:ext uri="{FF2B5EF4-FFF2-40B4-BE49-F238E27FC236}">
                  <a16:creationId xmlns:a16="http://schemas.microsoft.com/office/drawing/2014/main" id="{AD64605D-7F3C-124D-B1CA-30B6882B66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7419" y="5040536"/>
              <a:ext cx="1054100" cy="4826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Users/afaiyaz/Library/Group Containers/UBF8T346G9.Office/ConnectorClipboard/image15840332964013.png">
              <a:extLst>
                <a:ext uri="{FF2B5EF4-FFF2-40B4-BE49-F238E27FC236}">
                  <a16:creationId xmlns:a16="http://schemas.microsoft.com/office/drawing/2014/main" id="{6A48A6AB-0882-FB46-BBDB-5976A4974F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47419" y="5739840"/>
              <a:ext cx="698500" cy="254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2D2CD92-A58D-A640-9AC3-E0CD590574D2}"/>
                </a:ext>
              </a:extLst>
            </p:cNvPr>
            <p:cNvSpPr txBox="1"/>
            <p:nvPr/>
          </p:nvSpPr>
          <p:spPr>
            <a:xfrm>
              <a:off x="7942186" y="4542944"/>
              <a:ext cx="1446165" cy="307777"/>
            </a:xfrm>
            <a:prstGeom prst="rect">
              <a:avLst/>
            </a:prstGeom>
            <a:noFill/>
          </p:spPr>
          <p:txBody>
            <a:bodyPr wrap="none" rtlCol="0">
              <a:spAutoFit/>
            </a:bodyPr>
            <a:lstStyle/>
            <a:p>
              <a:r>
                <a:rPr lang="en-US" sz="1400" dirty="0"/>
                <a:t>Mean Diffusivity</a:t>
              </a:r>
            </a:p>
          </p:txBody>
        </p:sp>
        <p:sp>
          <p:nvSpPr>
            <p:cNvPr id="29" name="TextBox 28">
              <a:extLst>
                <a:ext uri="{FF2B5EF4-FFF2-40B4-BE49-F238E27FC236}">
                  <a16:creationId xmlns:a16="http://schemas.microsoft.com/office/drawing/2014/main" id="{763F3233-B4CD-CA4F-A927-C04E165B4E84}"/>
                </a:ext>
              </a:extLst>
            </p:cNvPr>
            <p:cNvSpPr txBox="1"/>
            <p:nvPr/>
          </p:nvSpPr>
          <p:spPr>
            <a:xfrm>
              <a:off x="7942186" y="5127948"/>
              <a:ext cx="1507079" cy="307777"/>
            </a:xfrm>
            <a:prstGeom prst="rect">
              <a:avLst/>
            </a:prstGeom>
            <a:noFill/>
          </p:spPr>
          <p:txBody>
            <a:bodyPr wrap="none" rtlCol="0">
              <a:spAutoFit/>
            </a:bodyPr>
            <a:lstStyle/>
            <a:p>
              <a:r>
                <a:rPr lang="en-US" sz="1400" dirty="0"/>
                <a:t>Radial Diffusivity</a:t>
              </a:r>
            </a:p>
          </p:txBody>
        </p:sp>
        <p:sp>
          <p:nvSpPr>
            <p:cNvPr id="30" name="TextBox 29">
              <a:extLst>
                <a:ext uri="{FF2B5EF4-FFF2-40B4-BE49-F238E27FC236}">
                  <a16:creationId xmlns:a16="http://schemas.microsoft.com/office/drawing/2014/main" id="{C9B4278A-C887-9744-993B-D19BE5749CC4}"/>
                </a:ext>
              </a:extLst>
            </p:cNvPr>
            <p:cNvSpPr txBox="1"/>
            <p:nvPr/>
          </p:nvSpPr>
          <p:spPr>
            <a:xfrm>
              <a:off x="7942186" y="5712952"/>
              <a:ext cx="1388457" cy="307777"/>
            </a:xfrm>
            <a:prstGeom prst="rect">
              <a:avLst/>
            </a:prstGeom>
            <a:noFill/>
          </p:spPr>
          <p:txBody>
            <a:bodyPr wrap="none" rtlCol="0">
              <a:spAutoFit/>
            </a:bodyPr>
            <a:lstStyle/>
            <a:p>
              <a:r>
                <a:rPr lang="en-US" sz="1400" dirty="0"/>
                <a:t>Axial Diffusivity</a:t>
              </a:r>
            </a:p>
          </p:txBody>
        </p:sp>
      </p:grpSp>
      <p:pic>
        <p:nvPicPr>
          <p:cNvPr id="2057" name="Picture 9" descr="/Users/afaiyaz/Library/Group Containers/UBF8T346G9.Office/ConnectorClipboard/image15840345928320.png">
            <a:extLst>
              <a:ext uri="{FF2B5EF4-FFF2-40B4-BE49-F238E27FC236}">
                <a16:creationId xmlns:a16="http://schemas.microsoft.com/office/drawing/2014/main" id="{B9D2E007-75EF-E04A-A772-75092B3FFE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9639" y="1711827"/>
            <a:ext cx="1627146" cy="8077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253CFEC2-7947-7240-A121-CEABFE84F95F}"/>
              </a:ext>
            </a:extLst>
          </p:cNvPr>
          <p:cNvSpPr/>
          <p:nvPr/>
        </p:nvSpPr>
        <p:spPr>
          <a:xfrm>
            <a:off x="7668786" y="1218572"/>
            <a:ext cx="3250698" cy="307777"/>
          </a:xfrm>
          <a:prstGeom prst="rect">
            <a:avLst/>
          </a:prstGeom>
        </p:spPr>
        <p:txBody>
          <a:bodyPr wrap="none">
            <a:spAutoFit/>
          </a:bodyPr>
          <a:lstStyle/>
          <a:p>
            <a:r>
              <a:rPr lang="en-US" sz="1400" b="1" dirty="0"/>
              <a:t>Step 3: </a:t>
            </a:r>
            <a:r>
              <a:rPr lang="en-US" sz="1400" dirty="0"/>
              <a:t>	Calculate FA, MD, RD, AD.</a:t>
            </a:r>
          </a:p>
        </p:txBody>
      </p:sp>
      <p:pic>
        <p:nvPicPr>
          <p:cNvPr id="2061" name="Picture 13" descr="/Users/afaiyaz/Library/Group Containers/UBF8T346G9.Office/ConnectorClipboard/image15840365926460.png">
            <a:extLst>
              <a:ext uri="{FF2B5EF4-FFF2-40B4-BE49-F238E27FC236}">
                <a16:creationId xmlns:a16="http://schemas.microsoft.com/office/drawing/2014/main" id="{13F64D0A-A16E-E842-BCBA-D1B15FC3191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3869" y="1767625"/>
            <a:ext cx="2552700" cy="584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1" name="Picture 6" descr="/Users/afaiyaz/Library/Group Containers/UBF8T346G9.Office/ConnectorClipboard/image15838082927320.png">
            <a:extLst>
              <a:ext uri="{FF2B5EF4-FFF2-40B4-BE49-F238E27FC236}">
                <a16:creationId xmlns:a16="http://schemas.microsoft.com/office/drawing/2014/main" id="{D5AC79AC-06A7-B14B-855B-AC38B4FAB2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6071" y="1943917"/>
            <a:ext cx="1318010" cy="3488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6D5213C7-0E0F-A74F-9E77-41DEF571A48C}"/>
              </a:ext>
            </a:extLst>
          </p:cNvPr>
          <p:cNvSpPr txBox="1"/>
          <p:nvPr/>
        </p:nvSpPr>
        <p:spPr>
          <a:xfrm>
            <a:off x="7727849" y="4955912"/>
            <a:ext cx="1720932" cy="461665"/>
          </a:xfrm>
          <a:prstGeom prst="rect">
            <a:avLst/>
          </a:prstGeom>
          <a:noFill/>
        </p:spPr>
        <p:txBody>
          <a:bodyPr wrap="square" rtlCol="0">
            <a:spAutoFit/>
          </a:bodyPr>
          <a:lstStyle/>
          <a:p>
            <a:r>
              <a:rPr lang="en-US" sz="1200" dirty="0"/>
              <a:t>Diameter of axon+ myelin ~0.0005mm </a:t>
            </a:r>
          </a:p>
        </p:txBody>
      </p:sp>
      <p:sp>
        <p:nvSpPr>
          <p:cNvPr id="43" name="TextBox 42">
            <a:extLst>
              <a:ext uri="{FF2B5EF4-FFF2-40B4-BE49-F238E27FC236}">
                <a16:creationId xmlns:a16="http://schemas.microsoft.com/office/drawing/2014/main" id="{29498B50-E8DF-6C4C-8F1A-5412F5A40C3E}"/>
              </a:ext>
            </a:extLst>
          </p:cNvPr>
          <p:cNvSpPr txBox="1"/>
          <p:nvPr/>
        </p:nvSpPr>
        <p:spPr>
          <a:xfrm>
            <a:off x="7737247" y="5459453"/>
            <a:ext cx="1858201" cy="461665"/>
          </a:xfrm>
          <a:prstGeom prst="rect">
            <a:avLst/>
          </a:prstGeom>
          <a:noFill/>
        </p:spPr>
        <p:txBody>
          <a:bodyPr wrap="none" rtlCol="0">
            <a:spAutoFit/>
          </a:bodyPr>
          <a:lstStyle/>
          <a:p>
            <a:r>
              <a:rPr lang="en-US" sz="1200" dirty="0"/>
              <a:t># of axon in white matter</a:t>
            </a:r>
          </a:p>
          <a:p>
            <a:r>
              <a:rPr lang="en-US" sz="1200" dirty="0"/>
              <a:t>~4000 in (2x2x2mm)</a:t>
            </a:r>
          </a:p>
        </p:txBody>
      </p:sp>
      <p:sp>
        <p:nvSpPr>
          <p:cNvPr id="2" name="TextBox 1">
            <a:extLst>
              <a:ext uri="{FF2B5EF4-FFF2-40B4-BE49-F238E27FC236}">
                <a16:creationId xmlns:a16="http://schemas.microsoft.com/office/drawing/2014/main" id="{B9EED47A-F49B-9441-B7E1-6224172B339A}"/>
              </a:ext>
            </a:extLst>
          </p:cNvPr>
          <p:cNvSpPr txBox="1"/>
          <p:nvPr/>
        </p:nvSpPr>
        <p:spPr>
          <a:xfrm>
            <a:off x="2143190" y="1869834"/>
            <a:ext cx="269626" cy="461665"/>
          </a:xfrm>
          <a:prstGeom prst="rect">
            <a:avLst/>
          </a:prstGeom>
          <a:noFill/>
        </p:spPr>
        <p:txBody>
          <a:bodyPr wrap="none" rtlCol="0">
            <a:spAutoFit/>
          </a:bodyPr>
          <a:lstStyle/>
          <a:p>
            <a:r>
              <a:rPr lang="en-US" dirty="0"/>
              <a:t>,</a:t>
            </a:r>
          </a:p>
        </p:txBody>
      </p:sp>
      <p:sp>
        <p:nvSpPr>
          <p:cNvPr id="4" name="Slide Number Placeholder 3">
            <a:extLst>
              <a:ext uri="{FF2B5EF4-FFF2-40B4-BE49-F238E27FC236}">
                <a16:creationId xmlns:a16="http://schemas.microsoft.com/office/drawing/2014/main" id="{B64C0758-F9EB-8543-9CCC-803936C2CEE8}"/>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310310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DB46E82-6548-BC48-A130-A02F0E43D0AE}"/>
              </a:ext>
            </a:extLst>
          </p:cNvPr>
          <p:cNvGraphicFramePr>
            <a:graphicFrameLocks noGrp="1"/>
          </p:cNvGraphicFramePr>
          <p:nvPr>
            <p:ph idx="1"/>
            <p:extLst>
              <p:ext uri="{D42A27DB-BD31-4B8C-83A1-F6EECF244321}">
                <p14:modId xmlns:p14="http://schemas.microsoft.com/office/powerpoint/2010/main" val="1140234850"/>
              </p:ext>
            </p:extLst>
          </p:nvPr>
        </p:nvGraphicFramePr>
        <p:xfrm>
          <a:off x="609600" y="1066800"/>
          <a:ext cx="11353801" cy="4903573"/>
        </p:xfrm>
        <a:graphic>
          <a:graphicData uri="http://schemas.openxmlformats.org/drawingml/2006/table">
            <a:tbl>
              <a:tblPr/>
              <a:tblGrid>
                <a:gridCol w="2314153">
                  <a:extLst>
                    <a:ext uri="{9D8B030D-6E8A-4147-A177-3AD203B41FA5}">
                      <a16:colId xmlns:a16="http://schemas.microsoft.com/office/drawing/2014/main" val="3635380841"/>
                    </a:ext>
                  </a:extLst>
                </a:gridCol>
                <a:gridCol w="2259912">
                  <a:extLst>
                    <a:ext uri="{9D8B030D-6E8A-4147-A177-3AD203B41FA5}">
                      <a16:colId xmlns:a16="http://schemas.microsoft.com/office/drawing/2014/main" val="735528583"/>
                    </a:ext>
                  </a:extLst>
                </a:gridCol>
                <a:gridCol w="2259912">
                  <a:extLst>
                    <a:ext uri="{9D8B030D-6E8A-4147-A177-3AD203B41FA5}">
                      <a16:colId xmlns:a16="http://schemas.microsoft.com/office/drawing/2014/main" val="3527782524"/>
                    </a:ext>
                  </a:extLst>
                </a:gridCol>
                <a:gridCol w="2259912">
                  <a:extLst>
                    <a:ext uri="{9D8B030D-6E8A-4147-A177-3AD203B41FA5}">
                      <a16:colId xmlns:a16="http://schemas.microsoft.com/office/drawing/2014/main" val="2066893214"/>
                    </a:ext>
                  </a:extLst>
                </a:gridCol>
                <a:gridCol w="2259912">
                  <a:extLst>
                    <a:ext uri="{9D8B030D-6E8A-4147-A177-3AD203B41FA5}">
                      <a16:colId xmlns:a16="http://schemas.microsoft.com/office/drawing/2014/main" val="2262085161"/>
                    </a:ext>
                  </a:extLst>
                </a:gridCol>
              </a:tblGrid>
              <a:tr h="1082078">
                <a:tc>
                  <a:txBody>
                    <a:bodyPr/>
                    <a:lstStyle/>
                    <a:p>
                      <a:r>
                        <a:rPr lang="en-US" dirty="0"/>
                        <a:t>DTI SCALARs</a:t>
                      </a:r>
                    </a:p>
                  </a:txBody>
                  <a:tcPr marL="16358" marR="16358" marT="3949" marB="3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br>
                        <a:rPr lang="en-US" sz="1800" b="1" dirty="0">
                          <a:effectLst/>
                          <a:latin typeface="inherit"/>
                        </a:rPr>
                      </a:br>
                      <a:r>
                        <a:rPr lang="en-US" sz="1800" b="1" dirty="0">
                          <a:effectLst/>
                          <a:latin typeface="inherit"/>
                        </a:rPr>
                        <a:t>FA </a:t>
                      </a:r>
                      <a:br>
                        <a:rPr lang="en-US" sz="1800" b="1" dirty="0">
                          <a:effectLst/>
                          <a:latin typeface="inherit"/>
                        </a:rPr>
                      </a:br>
                      <a:r>
                        <a:rPr lang="en-US" sz="1400" b="1" dirty="0">
                          <a:effectLst/>
                          <a:latin typeface="inherit"/>
                        </a:rPr>
                        <a:t>(normalized variance of the eigenvalues)</a:t>
                      </a:r>
                    </a:p>
                    <a:p>
                      <a:pPr algn="ctr" fontAlgn="base"/>
                      <a:endParaRPr lang="en-US" sz="1800" b="1" dirty="0">
                        <a:effectLst/>
                        <a:latin typeface="inherit"/>
                      </a:endParaRPr>
                    </a:p>
                  </a:txBody>
                  <a:tcPr marL="16358" marR="16358" marT="3949" marB="3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800" b="1" dirty="0">
                          <a:effectLst/>
                          <a:latin typeface="inherit"/>
                        </a:rPr>
                        <a:t>MD </a:t>
                      </a:r>
                      <a:r>
                        <a:rPr lang="en-US" sz="1800" b="0" dirty="0">
                          <a:effectLst/>
                          <a:latin typeface="inherit"/>
                        </a:rPr>
                        <a:t>(</a:t>
                      </a:r>
                      <a:r>
                        <a:rPr lang="el-GR" sz="1800" b="0" dirty="0">
                          <a:effectLst/>
                          <a:latin typeface="inherit"/>
                        </a:rPr>
                        <a:t>λ</a:t>
                      </a:r>
                      <a:r>
                        <a:rPr lang="el-GR" sz="1800" b="0" baseline="-25000" dirty="0">
                          <a:effectLst/>
                          <a:latin typeface="inherit"/>
                        </a:rPr>
                        <a:t>1</a:t>
                      </a:r>
                      <a:r>
                        <a:rPr lang="el-GR" sz="1800" b="0" dirty="0">
                          <a:effectLst/>
                          <a:latin typeface="inherit"/>
                        </a:rPr>
                        <a:t>+λ</a:t>
                      </a:r>
                      <a:r>
                        <a:rPr lang="el-GR" sz="1800" b="0" baseline="-25000" dirty="0">
                          <a:effectLst/>
                          <a:latin typeface="inherit"/>
                        </a:rPr>
                        <a:t>2</a:t>
                      </a:r>
                      <a:r>
                        <a:rPr lang="el-GR" sz="1800" b="0" dirty="0">
                          <a:effectLst/>
                          <a:latin typeface="inherit"/>
                        </a:rPr>
                        <a:t>+λ</a:t>
                      </a:r>
                      <a:r>
                        <a:rPr lang="el-GR" sz="1800" b="0" baseline="-25000" dirty="0">
                          <a:effectLst/>
                          <a:latin typeface="inherit"/>
                        </a:rPr>
                        <a:t>3</a:t>
                      </a:r>
                      <a:r>
                        <a:rPr lang="el-GR" sz="1800" b="0" dirty="0">
                          <a:effectLst/>
                          <a:latin typeface="inherit"/>
                        </a:rPr>
                        <a:t>)/3</a:t>
                      </a:r>
                    </a:p>
                  </a:txBody>
                  <a:tcPr marL="16358" marR="16358" marT="3949" marB="3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800" b="1" dirty="0">
                          <a:effectLst/>
                          <a:latin typeface="inherit"/>
                        </a:rPr>
                        <a:t>AD</a:t>
                      </a:r>
                    </a:p>
                    <a:p>
                      <a:pPr algn="ctr" fontAlgn="base"/>
                      <a:r>
                        <a:rPr lang="el-GR" sz="1800" b="0" dirty="0">
                          <a:effectLst/>
                          <a:latin typeface="inherit"/>
                        </a:rPr>
                        <a:t>λ</a:t>
                      </a:r>
                      <a:r>
                        <a:rPr lang="el-GR" sz="1800" b="0" baseline="-25000" dirty="0">
                          <a:effectLst/>
                          <a:latin typeface="inherit"/>
                        </a:rPr>
                        <a:t>1</a:t>
                      </a:r>
                      <a:endParaRPr lang="el-GR" sz="1800" b="1" dirty="0">
                        <a:effectLst/>
                        <a:latin typeface="inherit"/>
                      </a:endParaRPr>
                    </a:p>
                  </a:txBody>
                  <a:tcPr marL="16358" marR="16358" marT="3949" marB="3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800" b="1" dirty="0">
                          <a:effectLst/>
                          <a:latin typeface="inherit"/>
                        </a:rPr>
                        <a:t>RD </a:t>
                      </a:r>
                    </a:p>
                    <a:p>
                      <a:pPr algn="ctr" fontAlgn="base"/>
                      <a:r>
                        <a:rPr lang="en-US" sz="1800" b="0" dirty="0">
                          <a:effectLst/>
                          <a:latin typeface="inherit"/>
                        </a:rPr>
                        <a:t>(</a:t>
                      </a:r>
                      <a:r>
                        <a:rPr lang="el-GR" sz="1800" b="0" dirty="0">
                          <a:effectLst/>
                          <a:latin typeface="inherit"/>
                        </a:rPr>
                        <a:t>λ</a:t>
                      </a:r>
                      <a:r>
                        <a:rPr lang="el-GR" sz="1800" b="0" baseline="-25000" dirty="0">
                          <a:effectLst/>
                          <a:latin typeface="inherit"/>
                        </a:rPr>
                        <a:t>2</a:t>
                      </a:r>
                      <a:r>
                        <a:rPr lang="el-GR" sz="1800" b="0" dirty="0">
                          <a:effectLst/>
                          <a:latin typeface="inherit"/>
                        </a:rPr>
                        <a:t>+λ</a:t>
                      </a:r>
                      <a:r>
                        <a:rPr lang="el-GR" sz="1800" b="0" baseline="-25000" dirty="0">
                          <a:effectLst/>
                          <a:latin typeface="inherit"/>
                        </a:rPr>
                        <a:t>3</a:t>
                      </a:r>
                      <a:r>
                        <a:rPr lang="el-GR" sz="1800" b="0" dirty="0">
                          <a:effectLst/>
                          <a:latin typeface="inherit"/>
                        </a:rPr>
                        <a:t>)/2</a:t>
                      </a:r>
                    </a:p>
                  </a:txBody>
                  <a:tcPr marL="16358" marR="16358" marT="3949" marB="39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0637719"/>
                  </a:ext>
                </a:extLst>
              </a:tr>
              <a:tr h="1621413">
                <a:tc>
                  <a:txBody>
                    <a:bodyPr/>
                    <a:lstStyle/>
                    <a:p>
                      <a:pPr algn="l" fontAlgn="base"/>
                      <a:br>
                        <a:rPr lang="en-US" sz="1200" b="0" dirty="0">
                          <a:effectLst/>
                          <a:latin typeface="inherit"/>
                        </a:rPr>
                      </a:br>
                      <a:endParaRPr lang="en-US" sz="1200" b="0" dirty="0">
                        <a:effectLst/>
                        <a:latin typeface="inherit"/>
                      </a:endParaRPr>
                    </a:p>
                  </a:txBody>
                  <a:tcPr marL="16358" marR="16358" marT="3949" marB="3949"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l" fontAlgn="base">
                        <a:spcAft>
                          <a:spcPts val="1200"/>
                        </a:spcAft>
                      </a:pPr>
                      <a:r>
                        <a:rPr lang="en-US" sz="1200" b="0" dirty="0">
                          <a:effectLst/>
                          <a:latin typeface="inherit"/>
                        </a:rPr>
                        <a:t>FA is a summary measure of microstructural integrity. While FA is highly sensitive to microstructural changes, it is less specific to the type of change.</a:t>
                      </a:r>
                    </a:p>
                  </a:txBody>
                  <a:tcPr marL="16358" marR="16358" marT="3949" marB="3949"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l" fontAlgn="base">
                        <a:spcAft>
                          <a:spcPts val="1200"/>
                        </a:spcAft>
                      </a:pPr>
                      <a:r>
                        <a:rPr lang="en-US" sz="1200" b="0" dirty="0">
                          <a:effectLst/>
                          <a:latin typeface="inherit"/>
                        </a:rPr>
                        <a:t>MD is an inverse measure of the membrane density, is very similar for both GM and WM and higher for CSF. MD is sensitive to cellularity, edema, and necrosis.</a:t>
                      </a:r>
                    </a:p>
                  </a:txBody>
                  <a:tcPr marL="16358" marR="16358" marT="3949" marB="3949"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l" fontAlgn="base"/>
                      <a:r>
                        <a:rPr lang="en-US" sz="1200" b="0" dirty="0">
                          <a:effectLst/>
                          <a:latin typeface="inherit"/>
                        </a:rPr>
                        <a:t>AD tends to be variable in WM changes and pathology. In axonal injury AD decreases. The ADs of WM tracts have been reported to increase with brain maturation.</a:t>
                      </a:r>
                    </a:p>
                  </a:txBody>
                  <a:tcPr marL="16358" marR="16358" marT="3949" marB="3949"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l" fontAlgn="base">
                        <a:spcAft>
                          <a:spcPts val="1200"/>
                        </a:spcAft>
                      </a:pPr>
                      <a:r>
                        <a:rPr lang="en-US" sz="1200" b="0" dirty="0">
                          <a:effectLst/>
                          <a:latin typeface="inherit"/>
                        </a:rPr>
                        <a:t>RD increases in WM with de- or </a:t>
                      </a:r>
                      <a:r>
                        <a:rPr lang="en-US" sz="1200" b="0" dirty="0" err="1">
                          <a:effectLst/>
                          <a:latin typeface="inherit"/>
                        </a:rPr>
                        <a:t>dys</a:t>
                      </a:r>
                      <a:r>
                        <a:rPr lang="en-US" sz="1200" b="0" dirty="0">
                          <a:effectLst/>
                          <a:latin typeface="inherit"/>
                        </a:rPr>
                        <a:t>-myelination. Changes in the axonal diameters or density may also influence RD.</a:t>
                      </a:r>
                    </a:p>
                  </a:txBody>
                  <a:tcPr marL="16358" marR="16358" marT="3949" marB="3949"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2211880"/>
                  </a:ext>
                </a:extLst>
              </a:tr>
              <a:tr h="164154">
                <a:tc>
                  <a:txBody>
                    <a:bodyPr/>
                    <a:lstStyle/>
                    <a:p>
                      <a:pPr algn="l" fontAlgn="base"/>
                      <a:r>
                        <a:rPr lang="en-US" sz="1200" b="0" dirty="0">
                          <a:effectLst/>
                          <a:latin typeface="inherit"/>
                        </a:rPr>
                        <a:t>Gray Matter</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base"/>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extLst>
                  <a:ext uri="{0D108BD9-81ED-4DB2-BD59-A6C34878D82A}">
                    <a16:rowId xmlns:a16="http://schemas.microsoft.com/office/drawing/2014/main" val="3906722025"/>
                  </a:ext>
                </a:extLst>
              </a:tr>
              <a:tr h="208398">
                <a:tc>
                  <a:txBody>
                    <a:bodyPr/>
                    <a:lstStyle/>
                    <a:p>
                      <a:pPr algn="l" fontAlgn="base"/>
                      <a:r>
                        <a:rPr lang="en-US" sz="1200" b="0">
                          <a:effectLst/>
                          <a:latin typeface="inherit"/>
                        </a:rPr>
                        <a:t>White Matter</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base"/>
                      <a:r>
                        <a:rPr lang="en-US" sz="1200" b="0" dirty="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C0C0C0"/>
                    </a:solidFill>
                  </a:tcPr>
                </a:tc>
                <a:extLst>
                  <a:ext uri="{0D108BD9-81ED-4DB2-BD59-A6C34878D82A}">
                    <a16:rowId xmlns:a16="http://schemas.microsoft.com/office/drawing/2014/main" val="889238665"/>
                  </a:ext>
                </a:extLst>
              </a:tr>
              <a:tr h="164154">
                <a:tc>
                  <a:txBody>
                    <a:bodyPr/>
                    <a:lstStyle/>
                    <a:p>
                      <a:pPr algn="l" fontAlgn="base"/>
                      <a:r>
                        <a:rPr lang="en-US" sz="1200" b="0">
                          <a:effectLst/>
                          <a:latin typeface="inherit"/>
                        </a:rPr>
                        <a:t>CSF</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extLst>
                  <a:ext uri="{0D108BD9-81ED-4DB2-BD59-A6C34878D82A}">
                    <a16:rowId xmlns:a16="http://schemas.microsoft.com/office/drawing/2014/main" val="1991032728"/>
                  </a:ext>
                </a:extLst>
              </a:tr>
              <a:tr h="208398">
                <a:tc>
                  <a:txBody>
                    <a:bodyPr/>
                    <a:lstStyle/>
                    <a:p>
                      <a:pPr algn="l" fontAlgn="base"/>
                      <a:r>
                        <a:rPr lang="en-US" sz="1200" b="0">
                          <a:effectLst/>
                          <a:latin typeface="inherit"/>
                        </a:rPr>
                        <a:t>High myelination</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base"/>
                      <a:r>
                        <a:rPr lang="en-US" sz="1200" b="0" dirty="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extLst>
                  <a:ext uri="{0D108BD9-81ED-4DB2-BD59-A6C34878D82A}">
                    <a16:rowId xmlns:a16="http://schemas.microsoft.com/office/drawing/2014/main" val="3804987343"/>
                  </a:ext>
                </a:extLst>
              </a:tr>
              <a:tr h="309328">
                <a:tc>
                  <a:txBody>
                    <a:bodyPr/>
                    <a:lstStyle/>
                    <a:p>
                      <a:pPr algn="l" fontAlgn="base"/>
                      <a:r>
                        <a:rPr lang="en-US" sz="1200" b="0">
                          <a:effectLst/>
                          <a:latin typeface="inherit"/>
                        </a:rPr>
                        <a:t>Dense axonal packing</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base"/>
                      <a:r>
                        <a:rPr lang="en-US" sz="1200" b="0" dirty="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extLst>
                  <a:ext uri="{0D108BD9-81ED-4DB2-BD59-A6C34878D82A}">
                    <a16:rowId xmlns:a16="http://schemas.microsoft.com/office/drawing/2014/main" val="1195783998"/>
                  </a:ext>
                </a:extLst>
              </a:tr>
              <a:tr h="208398">
                <a:tc>
                  <a:txBody>
                    <a:bodyPr/>
                    <a:lstStyle/>
                    <a:p>
                      <a:pPr algn="l" fontAlgn="base"/>
                      <a:r>
                        <a:rPr lang="en-US" sz="1200" b="0">
                          <a:effectLst/>
                          <a:latin typeface="inherit"/>
                        </a:rPr>
                        <a:t>WM Maturation</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C0C0C0"/>
                    </a:solidFill>
                  </a:tcPr>
                </a:tc>
                <a:extLst>
                  <a:ext uri="{0D108BD9-81ED-4DB2-BD59-A6C34878D82A}">
                    <a16:rowId xmlns:a16="http://schemas.microsoft.com/office/drawing/2014/main" val="135440497"/>
                  </a:ext>
                </a:extLst>
              </a:tr>
              <a:tr h="309328">
                <a:tc>
                  <a:txBody>
                    <a:bodyPr/>
                    <a:lstStyle/>
                    <a:p>
                      <a:pPr algn="l" fontAlgn="base"/>
                      <a:r>
                        <a:rPr lang="en-US" sz="1200" b="0">
                          <a:effectLst/>
                          <a:latin typeface="inherit"/>
                        </a:rPr>
                        <a:t>Axonal degeneration</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FFFFFF"/>
                    </a:solidFill>
                  </a:tcPr>
                </a:tc>
                <a:extLst>
                  <a:ext uri="{0D108BD9-81ED-4DB2-BD59-A6C34878D82A}">
                    <a16:rowId xmlns:a16="http://schemas.microsoft.com/office/drawing/2014/main" val="3039390976"/>
                  </a:ext>
                </a:extLst>
              </a:tr>
              <a:tr h="208398">
                <a:tc>
                  <a:txBody>
                    <a:bodyPr/>
                    <a:lstStyle/>
                    <a:p>
                      <a:pPr algn="l" fontAlgn="base"/>
                      <a:r>
                        <a:rPr lang="en-US" sz="1200" b="0">
                          <a:effectLst/>
                          <a:latin typeface="inherit"/>
                        </a:rPr>
                        <a:t>Demyelination</a:t>
                      </a:r>
                    </a:p>
                  </a:txBody>
                  <a:tcPr marL="16358" marR="16358" marT="3949" marB="3949" anchor="ctr">
                    <a:lnL>
                      <a:noFill/>
                    </a:lnL>
                    <a:lnR>
                      <a:noFill/>
                    </a:lnR>
                    <a:lnT>
                      <a:noFill/>
                    </a:lnT>
                    <a:lnB>
                      <a:noFill/>
                    </a:lnB>
                    <a:solidFill>
                      <a:srgbClr val="C0C0C0"/>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base"/>
                      <a:r>
                        <a:rPr lang="en-US" sz="1200" b="0">
                          <a:effectLst/>
                          <a:latin typeface="inherit"/>
                        </a:rPr>
                        <a:t>−</a:t>
                      </a:r>
                    </a:p>
                  </a:txBody>
                  <a:tcPr marL="16358" marR="16358" marT="3949" marB="3949" anchor="ctr">
                    <a:lnL>
                      <a:noFill/>
                    </a:lnL>
                    <a:lnR>
                      <a:noFill/>
                    </a:lnR>
                    <a:lnT>
                      <a:noFill/>
                    </a:lnT>
                    <a:lnB>
                      <a:noFill/>
                    </a:lnB>
                    <a:solidFill>
                      <a:srgbClr val="C0C0C0"/>
                    </a:solidFill>
                  </a:tcPr>
                </a:tc>
                <a:tc>
                  <a:txBody>
                    <a:bodyPr/>
                    <a:lstStyle/>
                    <a:p>
                      <a:pPr algn="ctr" fontAlgn="ctr"/>
                      <a:r>
                        <a:rPr lang="en-US" sz="1200" b="0" dirty="0">
                          <a:effectLst/>
                          <a:latin typeface="inherit"/>
                        </a:rPr>
                        <a:t>↑</a:t>
                      </a:r>
                    </a:p>
                  </a:txBody>
                  <a:tcPr marL="16358" marR="16358" marT="3949" marB="3949" anchor="ctr">
                    <a:lnL>
                      <a:noFill/>
                    </a:lnL>
                    <a:lnR>
                      <a:noFill/>
                    </a:lnR>
                    <a:lnT>
                      <a:noFill/>
                    </a:lnT>
                    <a:lnB>
                      <a:noFill/>
                    </a:lnB>
                    <a:solidFill>
                      <a:srgbClr val="C0C0C0"/>
                    </a:solidFill>
                  </a:tcPr>
                </a:tc>
                <a:extLst>
                  <a:ext uri="{0D108BD9-81ED-4DB2-BD59-A6C34878D82A}">
                    <a16:rowId xmlns:a16="http://schemas.microsoft.com/office/drawing/2014/main" val="570423031"/>
                  </a:ext>
                </a:extLst>
              </a:tr>
              <a:tr h="164154">
                <a:tc>
                  <a:txBody>
                    <a:bodyPr/>
                    <a:lstStyle/>
                    <a:p>
                      <a:pPr algn="l" fontAlgn="base"/>
                      <a:r>
                        <a:rPr lang="en-US" sz="1200" b="0">
                          <a:effectLst/>
                          <a:latin typeface="inherit"/>
                        </a:rPr>
                        <a:t>Low SNR</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ctr"/>
                      <a:r>
                        <a:rPr lang="en-US" sz="1200" b="0">
                          <a:effectLst/>
                          <a:latin typeface="inherit"/>
                        </a:rPr>
                        <a:t>↓</a:t>
                      </a:r>
                    </a:p>
                  </a:txBody>
                  <a:tcPr marL="16358" marR="16358" marT="3949" marB="3949" anchor="ctr">
                    <a:lnL>
                      <a:noFill/>
                    </a:lnL>
                    <a:lnR>
                      <a:noFill/>
                    </a:lnR>
                    <a:lnT>
                      <a:noFill/>
                    </a:lnT>
                    <a:lnB>
                      <a:noFill/>
                    </a:lnB>
                    <a:solidFill>
                      <a:srgbClr val="FFFFFF"/>
                    </a:solidFill>
                  </a:tcPr>
                </a:tc>
                <a:tc>
                  <a:txBody>
                    <a:bodyPr/>
                    <a:lstStyle/>
                    <a:p>
                      <a:pPr algn="ctr" fontAlgn="base"/>
                      <a:r>
                        <a:rPr lang="en-US" sz="1200" b="0" dirty="0">
                          <a:effectLst/>
                          <a:latin typeface="inherit"/>
                        </a:rPr>
                        <a:t>−</a:t>
                      </a:r>
                    </a:p>
                  </a:txBody>
                  <a:tcPr marL="16358" marR="16358" marT="3949" marB="3949" anchor="ctr">
                    <a:lnL>
                      <a:noFill/>
                    </a:lnL>
                    <a:lnR>
                      <a:noFill/>
                    </a:lnR>
                    <a:lnT>
                      <a:noFill/>
                    </a:lnT>
                    <a:lnB>
                      <a:noFill/>
                    </a:lnB>
                    <a:solidFill>
                      <a:srgbClr val="FFFFFF"/>
                    </a:solidFill>
                  </a:tcPr>
                </a:tc>
                <a:extLst>
                  <a:ext uri="{0D108BD9-81ED-4DB2-BD59-A6C34878D82A}">
                    <a16:rowId xmlns:a16="http://schemas.microsoft.com/office/drawing/2014/main" val="3549991641"/>
                  </a:ext>
                </a:extLst>
              </a:tr>
            </a:tbl>
          </a:graphicData>
        </a:graphic>
      </p:graphicFrame>
      <p:sp>
        <p:nvSpPr>
          <p:cNvPr id="4" name="Title 1">
            <a:extLst>
              <a:ext uri="{FF2B5EF4-FFF2-40B4-BE49-F238E27FC236}">
                <a16:creationId xmlns:a16="http://schemas.microsoft.com/office/drawing/2014/main" id="{0D9DC0E2-9F39-A34A-AA9A-670A1AB3AADF}"/>
              </a:ext>
            </a:extLst>
          </p:cNvPr>
          <p:cNvSpPr txBox="1">
            <a:spLocks/>
          </p:cNvSpPr>
          <p:nvPr/>
        </p:nvSpPr>
        <p:spPr>
          <a:xfrm>
            <a:off x="610870" y="13021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3200" dirty="0">
                <a:latin typeface="Times New Roman" panose="02020603050405020304" pitchFamily="18" charset="0"/>
                <a:cs typeface="Times New Roman" panose="02020603050405020304" pitchFamily="18" charset="0"/>
              </a:rPr>
              <a:t>DTI scalars in pathological cases</a:t>
            </a:r>
          </a:p>
        </p:txBody>
      </p:sp>
    </p:spTree>
    <p:extLst>
      <p:ext uri="{BB962C8B-B14F-4D97-AF65-F5344CB8AC3E}">
        <p14:creationId xmlns:p14="http://schemas.microsoft.com/office/powerpoint/2010/main" val="677166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age29image3821448608">
            <a:extLst>
              <a:ext uri="{FF2B5EF4-FFF2-40B4-BE49-F238E27FC236}">
                <a16:creationId xmlns:a16="http://schemas.microsoft.com/office/drawing/2014/main" id="{7790BDBD-9059-014E-A19E-5EC391414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6200" y="3200400"/>
            <a:ext cx="2142478" cy="4152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1">
            <a:extLst>
              <a:ext uri="{FF2B5EF4-FFF2-40B4-BE49-F238E27FC236}">
                <a16:creationId xmlns:a16="http://schemas.microsoft.com/office/drawing/2014/main" id="{EFF297C1-3E47-A64F-AEB5-455ED6C81476}"/>
              </a:ext>
            </a:extLst>
          </p:cNvPr>
          <p:cNvSpPr txBox="1">
            <a:spLocks noChangeArrowheads="1"/>
          </p:cNvSpPr>
          <p:nvPr/>
        </p:nvSpPr>
        <p:spPr bwMode="auto">
          <a:xfrm>
            <a:off x="863069" y="5271680"/>
            <a:ext cx="6355711"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r>
              <a:rPr lang="en-US" altLang="en-US" sz="1000" b="1" dirty="0"/>
              <a:t>Figure 1.</a:t>
            </a:r>
            <a:r>
              <a:rPr lang="en-US" altLang="en-US" sz="1000" dirty="0"/>
              <a:t>  Left part of diagram shows that standard imaging methods provide one value (gray level) for every 3D position </a:t>
            </a:r>
            <a:r>
              <a:rPr lang="en-US" altLang="en-US" sz="1000" b="1" dirty="0"/>
              <a:t>p</a:t>
            </a:r>
            <a:r>
              <a:rPr lang="en-US" altLang="en-US" sz="1000" dirty="0"/>
              <a:t>. That value or gray level may code for the linear x-ray attenuation coefficient at CT or for the relative signal intensity at MR imaging. Right part of diagram shows that in diffusion imaging every 3D position </a:t>
            </a:r>
            <a:r>
              <a:rPr lang="en-US" altLang="en-US" sz="1000" b="1" dirty="0"/>
              <a:t>p</a:t>
            </a:r>
            <a:r>
              <a:rPr lang="en-US" altLang="en-US" sz="1000" dirty="0"/>
              <a:t> (voxel) is associated not with a gray level but with a 3D image that encodes the molecular displacement distribution in that voxel. The value measured at the coordinates </a:t>
            </a:r>
            <a:r>
              <a:rPr lang="en-US" altLang="en-US" sz="1000" b="1" dirty="0" err="1"/>
              <a:t>p,r</a:t>
            </a:r>
            <a:r>
              <a:rPr lang="en-US" altLang="en-US" sz="1000" dirty="0"/>
              <a:t>—</a:t>
            </a:r>
            <a:r>
              <a:rPr lang="en-US" altLang="en-US" sz="1000" dirty="0" err="1"/>
              <a:t>ƒ</a:t>
            </a:r>
            <a:r>
              <a:rPr lang="en-US" altLang="en-US" sz="1000" dirty="0"/>
              <a:t>(</a:t>
            </a:r>
            <a:r>
              <a:rPr lang="en-US" altLang="en-US" sz="1000" b="1" dirty="0" err="1"/>
              <a:t>p,r</a:t>
            </a:r>
            <a:r>
              <a:rPr lang="en-US" altLang="en-US" sz="1000" dirty="0"/>
              <a:t>)—indicates the proportion of molecules in the voxel that have moved the given distance </a:t>
            </a:r>
            <a:r>
              <a:rPr lang="en-US" altLang="en-US" sz="1000" b="1" dirty="0"/>
              <a:t>r</a:t>
            </a:r>
            <a:r>
              <a:rPr lang="en-US" altLang="en-US" sz="1000" dirty="0"/>
              <a:t>.</a:t>
            </a:r>
          </a:p>
        </p:txBody>
      </p:sp>
      <p:pic>
        <p:nvPicPr>
          <p:cNvPr id="21" name="Picture 2">
            <a:extLst>
              <a:ext uri="{FF2B5EF4-FFF2-40B4-BE49-F238E27FC236}">
                <a16:creationId xmlns:a16="http://schemas.microsoft.com/office/drawing/2014/main" id="{7D5388C9-B309-D644-A166-A61277ED5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070" y="2559732"/>
            <a:ext cx="6355711" cy="2670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itle 1">
            <a:extLst>
              <a:ext uri="{FF2B5EF4-FFF2-40B4-BE49-F238E27FC236}">
                <a16:creationId xmlns:a16="http://schemas.microsoft.com/office/drawing/2014/main" id="{A633C05C-8606-E54C-869A-FB44EB5E1CFF}"/>
              </a:ext>
            </a:extLst>
          </p:cNvPr>
          <p:cNvSpPr txBox="1">
            <a:spLocks/>
          </p:cNvSpPr>
          <p:nvPr/>
        </p:nvSpPr>
        <p:spPr>
          <a:xfrm>
            <a:off x="610870" y="13021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3200" dirty="0">
                <a:latin typeface="Times New Roman" panose="02020603050405020304" pitchFamily="18" charset="0"/>
                <a:cs typeface="Times New Roman" panose="02020603050405020304" pitchFamily="18" charset="0"/>
              </a:rPr>
              <a:t>DTI : Limitations</a:t>
            </a:r>
            <a:r>
              <a:rPr lang="en-US" sz="3200" baseline="30000" dirty="0">
                <a:latin typeface="Times New Roman" panose="02020603050405020304" pitchFamily="18" charset="0"/>
                <a:cs typeface="Times New Roman" panose="02020603050405020304" pitchFamily="18" charset="0"/>
              </a:rPr>
              <a:t>(Hagman, P. et al, 2006)</a:t>
            </a:r>
            <a:endParaRPr lang="en-US" sz="3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833013A-FDFD-0448-8F9D-323F0566237A}"/>
              </a:ext>
            </a:extLst>
          </p:cNvPr>
          <p:cNvSpPr txBox="1"/>
          <p:nvPr/>
        </p:nvSpPr>
        <p:spPr>
          <a:xfrm>
            <a:off x="637540" y="949111"/>
            <a:ext cx="4655286" cy="1569660"/>
          </a:xfrm>
          <a:prstGeom prst="rect">
            <a:avLst/>
          </a:prstGeom>
          <a:noFill/>
        </p:spPr>
        <p:txBody>
          <a:bodyPr wrap="square" rtlCol="0">
            <a:spAutoFit/>
          </a:bodyPr>
          <a:lstStyle/>
          <a:p>
            <a:r>
              <a:rPr lang="en-US" sz="1600" dirty="0"/>
              <a:t>Ellipsoid model with the eigenvalues cannot distinguish</a:t>
            </a:r>
          </a:p>
          <a:p>
            <a:r>
              <a:rPr lang="en-US" sz="1600" dirty="0"/>
              <a:t> </a:t>
            </a:r>
            <a:r>
              <a:rPr lang="en-US" sz="1600" b="1" dirty="0"/>
              <a:t>-</a:t>
            </a:r>
            <a:r>
              <a:rPr lang="en-US" sz="1600" dirty="0"/>
              <a:t> crossing fiber and isotropic configuration (</a:t>
            </a:r>
            <a:r>
              <a:rPr lang="en-US" sz="1600" dirty="0" err="1"/>
              <a:t>a,c</a:t>
            </a:r>
            <a:r>
              <a:rPr lang="en-US" sz="1600" dirty="0"/>
              <a:t>)</a:t>
            </a:r>
          </a:p>
          <a:p>
            <a:r>
              <a:rPr lang="en-US" sz="1600" dirty="0"/>
              <a:t> </a:t>
            </a:r>
            <a:r>
              <a:rPr lang="en-US" sz="1600" b="1" dirty="0"/>
              <a:t>-</a:t>
            </a:r>
            <a:r>
              <a:rPr lang="en-US" sz="1600" dirty="0"/>
              <a:t> standing water compartments.</a:t>
            </a:r>
          </a:p>
          <a:p>
            <a:r>
              <a:rPr lang="en-US" sz="1600" dirty="0"/>
              <a:t> </a:t>
            </a:r>
            <a:r>
              <a:rPr lang="en-US" sz="1600" b="1" dirty="0"/>
              <a:t>-</a:t>
            </a:r>
            <a:r>
              <a:rPr lang="en-US" sz="1600" dirty="0"/>
              <a:t> complex fiber orientations.</a:t>
            </a:r>
          </a:p>
          <a:p>
            <a:r>
              <a:rPr lang="en-US" sz="1600" b="1" dirty="0"/>
              <a:t> -</a:t>
            </a:r>
            <a:r>
              <a:rPr lang="en-US" sz="1600" dirty="0"/>
              <a:t> intra/extracellular differentiations.</a:t>
            </a:r>
          </a:p>
        </p:txBody>
      </p:sp>
      <p:pic>
        <p:nvPicPr>
          <p:cNvPr id="1031" name="Picture 7" descr="page3image2724958432">
            <a:extLst>
              <a:ext uri="{FF2B5EF4-FFF2-40B4-BE49-F238E27FC236}">
                <a16:creationId xmlns:a16="http://schemas.microsoft.com/office/drawing/2014/main" id="{28B929DB-B3D5-764F-B5A5-160CE2BC2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701712"/>
            <a:ext cx="3463290" cy="55156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897A756-5AC9-9244-A7A5-F31446A9CDEB}"/>
              </a:ext>
            </a:extLst>
          </p:cNvPr>
          <p:cNvSpPr txBox="1"/>
          <p:nvPr/>
        </p:nvSpPr>
        <p:spPr>
          <a:xfrm>
            <a:off x="8545295" y="185130"/>
            <a:ext cx="2861310" cy="461665"/>
          </a:xfrm>
          <a:prstGeom prst="rect">
            <a:avLst/>
          </a:prstGeom>
          <a:noFill/>
        </p:spPr>
        <p:txBody>
          <a:bodyPr wrap="square" rtlCol="0">
            <a:spAutoFit/>
          </a:bodyPr>
          <a:lstStyle/>
          <a:p>
            <a:r>
              <a:rPr lang="en-US" sz="1200" dirty="0"/>
              <a:t>Possible configuration and their simulated displacement </a:t>
            </a:r>
          </a:p>
        </p:txBody>
      </p:sp>
    </p:spTree>
    <p:extLst>
      <p:ext uri="{BB962C8B-B14F-4D97-AF65-F5344CB8AC3E}">
        <p14:creationId xmlns:p14="http://schemas.microsoft.com/office/powerpoint/2010/main" val="1894531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63C2870A-96CD-3040-B87F-E91749869E70}"/>
              </a:ext>
            </a:extLst>
          </p:cNvPr>
          <p:cNvSpPr/>
          <p:nvPr/>
        </p:nvSpPr>
        <p:spPr>
          <a:xfrm>
            <a:off x="5339060" y="3745016"/>
            <a:ext cx="6342949" cy="2419099"/>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95B7EDF-4D68-9E41-BF37-32387DC181AF}"/>
              </a:ext>
            </a:extLst>
          </p:cNvPr>
          <p:cNvSpPr/>
          <p:nvPr/>
        </p:nvSpPr>
        <p:spPr>
          <a:xfrm>
            <a:off x="903629" y="3920615"/>
            <a:ext cx="3896971" cy="216511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8586CDE-589F-0B42-B283-D7B394CE6F9F}"/>
              </a:ext>
            </a:extLst>
          </p:cNvPr>
          <p:cNvPicPr>
            <a:picLocks noGrp="1" noChangeAspect="1"/>
          </p:cNvPicPr>
          <p:nvPr>
            <p:ph idx="1"/>
          </p:nvPr>
        </p:nvPicPr>
        <p:blipFill>
          <a:blip r:embed="rId3"/>
          <a:stretch>
            <a:fillRect/>
          </a:stretch>
        </p:blipFill>
        <p:spPr>
          <a:xfrm>
            <a:off x="990600" y="1130191"/>
            <a:ext cx="2057400" cy="2057400"/>
          </a:xfrm>
        </p:spPr>
      </p:pic>
      <p:sp>
        <p:nvSpPr>
          <p:cNvPr id="11" name="TextBox 10">
            <a:extLst>
              <a:ext uri="{FF2B5EF4-FFF2-40B4-BE49-F238E27FC236}">
                <a16:creationId xmlns:a16="http://schemas.microsoft.com/office/drawing/2014/main" id="{9AABF04D-EB5E-F642-9959-ABBCC0EDA471}"/>
              </a:ext>
            </a:extLst>
          </p:cNvPr>
          <p:cNvSpPr txBox="1"/>
          <p:nvPr/>
        </p:nvSpPr>
        <p:spPr>
          <a:xfrm>
            <a:off x="3232916" y="2756704"/>
            <a:ext cx="2493685" cy="461665"/>
          </a:xfrm>
          <a:prstGeom prst="rect">
            <a:avLst/>
          </a:prstGeom>
          <a:noFill/>
        </p:spPr>
        <p:txBody>
          <a:bodyPr wrap="square" rtlCol="0">
            <a:spAutoFit/>
          </a:bodyPr>
          <a:lstStyle/>
          <a:p>
            <a:r>
              <a:rPr lang="en-US" sz="1200" b="1" dirty="0"/>
              <a:t>Figure: </a:t>
            </a:r>
            <a:r>
              <a:rPr lang="en-US" sz="1200" dirty="0"/>
              <a:t>Image under Transmission electron microscopy</a:t>
            </a:r>
          </a:p>
        </p:txBody>
      </p:sp>
      <p:sp>
        <p:nvSpPr>
          <p:cNvPr id="12" name="TextBox 11">
            <a:extLst>
              <a:ext uri="{FF2B5EF4-FFF2-40B4-BE49-F238E27FC236}">
                <a16:creationId xmlns:a16="http://schemas.microsoft.com/office/drawing/2014/main" id="{241EF248-EA46-3546-9DB4-0A52F46C20C0}"/>
              </a:ext>
            </a:extLst>
          </p:cNvPr>
          <p:cNvSpPr txBox="1"/>
          <p:nvPr/>
        </p:nvSpPr>
        <p:spPr>
          <a:xfrm>
            <a:off x="903630" y="3291325"/>
            <a:ext cx="2973891" cy="307777"/>
          </a:xfrm>
          <a:prstGeom prst="rect">
            <a:avLst/>
          </a:prstGeom>
          <a:noFill/>
        </p:spPr>
        <p:txBody>
          <a:bodyPr wrap="none" rtlCol="0">
            <a:spAutoFit/>
          </a:bodyPr>
          <a:lstStyle/>
          <a:p>
            <a:r>
              <a:rPr lang="en-US" sz="1400" dirty="0"/>
              <a:t>Diameter of axon+ myelin ~0.5 µm </a:t>
            </a:r>
          </a:p>
        </p:txBody>
      </p:sp>
      <p:sp>
        <p:nvSpPr>
          <p:cNvPr id="13" name="TextBox 12">
            <a:extLst>
              <a:ext uri="{FF2B5EF4-FFF2-40B4-BE49-F238E27FC236}">
                <a16:creationId xmlns:a16="http://schemas.microsoft.com/office/drawing/2014/main" id="{23E62020-54E3-4B42-AA92-1FA51CB81E68}"/>
              </a:ext>
            </a:extLst>
          </p:cNvPr>
          <p:cNvSpPr txBox="1"/>
          <p:nvPr/>
        </p:nvSpPr>
        <p:spPr>
          <a:xfrm>
            <a:off x="903629" y="3572064"/>
            <a:ext cx="2973891" cy="307777"/>
          </a:xfrm>
          <a:prstGeom prst="rect">
            <a:avLst/>
          </a:prstGeom>
          <a:noFill/>
        </p:spPr>
        <p:txBody>
          <a:bodyPr wrap="square" rtlCol="0">
            <a:spAutoFit/>
          </a:bodyPr>
          <a:lstStyle/>
          <a:p>
            <a:r>
              <a:rPr lang="en-US" sz="1400" dirty="0"/>
              <a:t>Around ~4000 in (2x2x2mm) voxel</a:t>
            </a:r>
          </a:p>
        </p:txBody>
      </p:sp>
      <p:cxnSp>
        <p:nvCxnSpPr>
          <p:cNvPr id="15" name="Straight Arrow Connector 14">
            <a:extLst>
              <a:ext uri="{FF2B5EF4-FFF2-40B4-BE49-F238E27FC236}">
                <a16:creationId xmlns:a16="http://schemas.microsoft.com/office/drawing/2014/main" id="{4A883C6E-CB78-CA41-ADB1-B44D0AC7EAAD}"/>
              </a:ext>
            </a:extLst>
          </p:cNvPr>
          <p:cNvCxnSpPr>
            <a:cxnSpLocks/>
          </p:cNvCxnSpPr>
          <p:nvPr/>
        </p:nvCxnSpPr>
        <p:spPr>
          <a:xfrm>
            <a:off x="2438400" y="2049418"/>
            <a:ext cx="317156"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097B3472-68CE-8944-8BD3-677860EE579C}"/>
              </a:ext>
            </a:extLst>
          </p:cNvPr>
          <p:cNvSpPr txBox="1"/>
          <p:nvPr/>
        </p:nvSpPr>
        <p:spPr>
          <a:xfrm>
            <a:off x="3312578" y="1532806"/>
            <a:ext cx="1335622" cy="338554"/>
          </a:xfrm>
          <a:prstGeom prst="rect">
            <a:avLst/>
          </a:prstGeom>
          <a:noFill/>
        </p:spPr>
        <p:txBody>
          <a:bodyPr wrap="square" rtlCol="0">
            <a:spAutoFit/>
          </a:bodyPr>
          <a:lstStyle/>
          <a:p>
            <a:r>
              <a:rPr lang="en-US" sz="1600" dirty="0"/>
              <a:t>Myelin water</a:t>
            </a:r>
          </a:p>
        </p:txBody>
      </p:sp>
      <p:sp>
        <p:nvSpPr>
          <p:cNvPr id="17" name="Title 1">
            <a:extLst>
              <a:ext uri="{FF2B5EF4-FFF2-40B4-BE49-F238E27FC236}">
                <a16:creationId xmlns:a16="http://schemas.microsoft.com/office/drawing/2014/main" id="{97351F1E-8A6A-1D4F-940A-AB9889479F1F}"/>
              </a:ext>
            </a:extLst>
          </p:cNvPr>
          <p:cNvSpPr>
            <a:spLocks noGrp="1"/>
          </p:cNvSpPr>
          <p:nvPr>
            <p:ph type="title"/>
          </p:nvPr>
        </p:nvSpPr>
        <p:spPr>
          <a:xfrm>
            <a:off x="838200" y="40611"/>
            <a:ext cx="10515600" cy="1325563"/>
          </a:xfrm>
        </p:spPr>
        <p:txBody>
          <a:bodyPr>
            <a:normAutofit/>
          </a:bodyPr>
          <a:lstStyle/>
          <a:p>
            <a:r>
              <a:rPr lang="en-US" sz="2400" dirty="0">
                <a:latin typeface="Arial" panose="020B0604020202020204" pitchFamily="34" charset="0"/>
                <a:cs typeface="Arial" panose="020B0604020202020204" pitchFamily="34" charset="0"/>
              </a:rPr>
              <a:t>Hypothesis behind DTI and NODDI</a:t>
            </a:r>
            <a:endParaRPr lang="en-US" sz="3200" dirty="0">
              <a:latin typeface="Arial" panose="020B0604020202020204" pitchFamily="34" charset="0"/>
              <a:cs typeface="Arial" panose="020B0604020202020204" pitchFamily="34" charset="0"/>
            </a:endParaRPr>
          </a:p>
        </p:txBody>
      </p:sp>
      <p:pic>
        <p:nvPicPr>
          <p:cNvPr id="8193" name="Picture 1" descr="page4image3597156304">
            <a:extLst>
              <a:ext uri="{FF2B5EF4-FFF2-40B4-BE49-F238E27FC236}">
                <a16:creationId xmlns:a16="http://schemas.microsoft.com/office/drawing/2014/main" id="{504FF2DF-6B68-D945-B9D2-4161D0F84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8211" y="1065284"/>
            <a:ext cx="5197011" cy="247120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B9D7A5A1-544F-484C-AC45-688DA04351F6}"/>
              </a:ext>
            </a:extLst>
          </p:cNvPr>
          <p:cNvCxnSpPr>
            <a:cxnSpLocks/>
          </p:cNvCxnSpPr>
          <p:nvPr/>
        </p:nvCxnSpPr>
        <p:spPr>
          <a:xfrm flipV="1">
            <a:off x="2590800" y="1691942"/>
            <a:ext cx="762000" cy="338554"/>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8D0D0CA0-F744-3C4C-B7B5-BBF1F58328E6}"/>
              </a:ext>
            </a:extLst>
          </p:cNvPr>
          <p:cNvSpPr txBox="1"/>
          <p:nvPr/>
        </p:nvSpPr>
        <p:spPr>
          <a:xfrm>
            <a:off x="3312578" y="1198848"/>
            <a:ext cx="1871025" cy="338554"/>
          </a:xfrm>
          <a:prstGeom prst="rect">
            <a:avLst/>
          </a:prstGeom>
          <a:noFill/>
        </p:spPr>
        <p:txBody>
          <a:bodyPr wrap="none" rtlCol="0">
            <a:spAutoFit/>
          </a:bodyPr>
          <a:lstStyle/>
          <a:p>
            <a:r>
              <a:rPr lang="en-US" sz="1600" dirty="0"/>
              <a:t>Extracellular water</a:t>
            </a:r>
          </a:p>
        </p:txBody>
      </p:sp>
      <p:cxnSp>
        <p:nvCxnSpPr>
          <p:cNvPr id="18" name="Straight Arrow Connector 17">
            <a:extLst>
              <a:ext uri="{FF2B5EF4-FFF2-40B4-BE49-F238E27FC236}">
                <a16:creationId xmlns:a16="http://schemas.microsoft.com/office/drawing/2014/main" id="{6723B5D9-EE0E-414A-80CA-C1D8FC2CED50}"/>
              </a:ext>
            </a:extLst>
          </p:cNvPr>
          <p:cNvCxnSpPr>
            <a:cxnSpLocks/>
            <a:endCxn id="8" idx="1"/>
          </p:cNvCxnSpPr>
          <p:nvPr/>
        </p:nvCxnSpPr>
        <p:spPr>
          <a:xfrm flipV="1">
            <a:off x="1524000" y="1368125"/>
            <a:ext cx="1788578" cy="14508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DC724E5C-285A-6E4D-AA39-07BF25326DC2}"/>
              </a:ext>
            </a:extLst>
          </p:cNvPr>
          <p:cNvCxnSpPr>
            <a:cxnSpLocks/>
          </p:cNvCxnSpPr>
          <p:nvPr/>
        </p:nvCxnSpPr>
        <p:spPr>
          <a:xfrm flipV="1">
            <a:off x="2191811" y="2068341"/>
            <a:ext cx="1160989" cy="352503"/>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504EC08A-7835-8842-9F75-411CB00FC632}"/>
              </a:ext>
            </a:extLst>
          </p:cNvPr>
          <p:cNvSpPr txBox="1"/>
          <p:nvPr/>
        </p:nvSpPr>
        <p:spPr>
          <a:xfrm>
            <a:off x="3312577" y="1866764"/>
            <a:ext cx="1803699" cy="338554"/>
          </a:xfrm>
          <a:prstGeom prst="rect">
            <a:avLst/>
          </a:prstGeom>
          <a:noFill/>
        </p:spPr>
        <p:txBody>
          <a:bodyPr wrap="none" rtlCol="0">
            <a:spAutoFit/>
          </a:bodyPr>
          <a:lstStyle/>
          <a:p>
            <a:r>
              <a:rPr lang="en-US" sz="1600" dirty="0"/>
              <a:t>Intracellular water</a:t>
            </a:r>
          </a:p>
        </p:txBody>
      </p:sp>
      <p:pic>
        <p:nvPicPr>
          <p:cNvPr id="8195" name="Picture 3" descr="/Users/afaiyaz/Library/Group Containers/UBF8T346G9.Office/ConnectorClipboard/image15840672898670.png">
            <a:extLst>
              <a:ext uri="{FF2B5EF4-FFF2-40B4-BE49-F238E27FC236}">
                <a16:creationId xmlns:a16="http://schemas.microsoft.com/office/drawing/2014/main" id="{841520CE-40AD-0449-83A4-04EF59E4F48D}"/>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7817832" y="5851936"/>
            <a:ext cx="3777707" cy="277772"/>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Users/afaiyaz/Library/Group Containers/UBF8T346G9.Office/ConnectorClipboard/image15840674363060.png">
            <a:extLst>
              <a:ext uri="{FF2B5EF4-FFF2-40B4-BE49-F238E27FC236}">
                <a16:creationId xmlns:a16="http://schemas.microsoft.com/office/drawing/2014/main" id="{13791F11-76DF-3A41-82CC-C545390495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1655" y="7012598"/>
            <a:ext cx="1000250" cy="328207"/>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Brace 20">
            <a:extLst>
              <a:ext uri="{FF2B5EF4-FFF2-40B4-BE49-F238E27FC236}">
                <a16:creationId xmlns:a16="http://schemas.microsoft.com/office/drawing/2014/main" id="{776E4533-0594-5140-A238-E228745190AB}"/>
              </a:ext>
            </a:extLst>
          </p:cNvPr>
          <p:cNvSpPr/>
          <p:nvPr/>
        </p:nvSpPr>
        <p:spPr>
          <a:xfrm rot="16200000">
            <a:off x="8924957" y="5969947"/>
            <a:ext cx="179723" cy="21269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CC1C58D4-4758-0F40-A6D0-92DAA22D888D}"/>
              </a:ext>
            </a:extLst>
          </p:cNvPr>
          <p:cNvSpPr txBox="1"/>
          <p:nvPr/>
        </p:nvSpPr>
        <p:spPr>
          <a:xfrm>
            <a:off x="1045117" y="4342436"/>
            <a:ext cx="679994" cy="461665"/>
          </a:xfrm>
          <a:prstGeom prst="rect">
            <a:avLst/>
          </a:prstGeom>
          <a:noFill/>
        </p:spPr>
        <p:txBody>
          <a:bodyPr wrap="none" rtlCol="0">
            <a:spAutoFit/>
          </a:bodyPr>
          <a:lstStyle/>
          <a:p>
            <a:r>
              <a:rPr lang="en-US" dirty="0"/>
              <a:t>DTI</a:t>
            </a:r>
          </a:p>
        </p:txBody>
      </p:sp>
      <p:pic>
        <p:nvPicPr>
          <p:cNvPr id="6" name="Picture 5">
            <a:extLst>
              <a:ext uri="{FF2B5EF4-FFF2-40B4-BE49-F238E27FC236}">
                <a16:creationId xmlns:a16="http://schemas.microsoft.com/office/drawing/2014/main" id="{E0E2C660-2285-9344-B542-497D24ECC4C4}"/>
              </a:ext>
            </a:extLst>
          </p:cNvPr>
          <p:cNvPicPr>
            <a:picLocks noChangeAspect="1"/>
          </p:cNvPicPr>
          <p:nvPr/>
        </p:nvPicPr>
        <p:blipFill rotWithShape="1">
          <a:blip r:embed="rId7"/>
          <a:srcRect l="44425" t="20254" r="14737" b="51549"/>
          <a:stretch/>
        </p:blipFill>
        <p:spPr>
          <a:xfrm>
            <a:off x="10232635" y="4102780"/>
            <a:ext cx="1295072" cy="1139671"/>
          </a:xfrm>
          <a:prstGeom prst="rect">
            <a:avLst/>
          </a:prstGeom>
          <a:ln>
            <a:solidFill>
              <a:schemeClr val="tx1"/>
            </a:solidFill>
          </a:ln>
        </p:spPr>
      </p:pic>
      <p:pic>
        <p:nvPicPr>
          <p:cNvPr id="9" name="Picture 8">
            <a:extLst>
              <a:ext uri="{FF2B5EF4-FFF2-40B4-BE49-F238E27FC236}">
                <a16:creationId xmlns:a16="http://schemas.microsoft.com/office/drawing/2014/main" id="{0E97F7EE-4CA2-2447-ACAA-33EC6AFFCF3D}"/>
              </a:ext>
            </a:extLst>
          </p:cNvPr>
          <p:cNvPicPr>
            <a:picLocks noChangeAspect="1"/>
          </p:cNvPicPr>
          <p:nvPr/>
        </p:nvPicPr>
        <p:blipFill rotWithShape="1">
          <a:blip r:embed="rId8"/>
          <a:srcRect t="43666" r="78537"/>
          <a:stretch/>
        </p:blipFill>
        <p:spPr>
          <a:xfrm>
            <a:off x="1821795" y="4109570"/>
            <a:ext cx="882821" cy="780366"/>
          </a:xfrm>
          <a:prstGeom prst="rect">
            <a:avLst/>
          </a:prstGeom>
        </p:spPr>
      </p:pic>
      <p:sp>
        <p:nvSpPr>
          <p:cNvPr id="14" name="Cube 13">
            <a:extLst>
              <a:ext uri="{FF2B5EF4-FFF2-40B4-BE49-F238E27FC236}">
                <a16:creationId xmlns:a16="http://schemas.microsoft.com/office/drawing/2014/main" id="{5D485C8B-9CAE-5A47-88BE-E6084ACF591C}"/>
              </a:ext>
            </a:extLst>
          </p:cNvPr>
          <p:cNvSpPr/>
          <p:nvPr/>
        </p:nvSpPr>
        <p:spPr>
          <a:xfrm>
            <a:off x="2527005" y="4255309"/>
            <a:ext cx="705911" cy="664314"/>
          </a:xfrm>
          <a:prstGeom prst="cube">
            <a:avLst>
              <a:gd name="adj" fmla="val 325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sers/afaiyaz/Library/Group Containers/UBF8T346G9.Office/ConnectorClipboard/image15867159102150.png">
            <a:extLst>
              <a:ext uri="{FF2B5EF4-FFF2-40B4-BE49-F238E27FC236}">
                <a16:creationId xmlns:a16="http://schemas.microsoft.com/office/drawing/2014/main" id="{8F0AF8A1-F482-6342-BB6B-F0704479DD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1799" y="4551369"/>
            <a:ext cx="406400" cy="25400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8DB9ED81-C93B-AB40-890E-91805CC1DB53}"/>
              </a:ext>
            </a:extLst>
          </p:cNvPr>
          <p:cNvGrpSpPr/>
          <p:nvPr/>
        </p:nvGrpSpPr>
        <p:grpSpPr>
          <a:xfrm>
            <a:off x="5702293" y="3785171"/>
            <a:ext cx="4319620" cy="1948054"/>
            <a:chOff x="6775675" y="4047943"/>
            <a:chExt cx="4319620" cy="1948054"/>
          </a:xfrm>
        </p:grpSpPr>
        <p:pic>
          <p:nvPicPr>
            <p:cNvPr id="61" name="Picture 60">
              <a:extLst>
                <a:ext uri="{FF2B5EF4-FFF2-40B4-BE49-F238E27FC236}">
                  <a16:creationId xmlns:a16="http://schemas.microsoft.com/office/drawing/2014/main" id="{93B82F01-9CEF-B54C-9D0F-12CB4670A755}"/>
                </a:ext>
              </a:extLst>
            </p:cNvPr>
            <p:cNvPicPr>
              <a:picLocks noChangeAspect="1"/>
            </p:cNvPicPr>
            <p:nvPr/>
          </p:nvPicPr>
          <p:blipFill rotWithShape="1">
            <a:blip r:embed="rId8"/>
            <a:srcRect t="43666" r="78537"/>
            <a:stretch/>
          </p:blipFill>
          <p:spPr>
            <a:xfrm>
              <a:off x="6775675" y="4982694"/>
              <a:ext cx="882821" cy="780366"/>
            </a:xfrm>
            <a:prstGeom prst="rect">
              <a:avLst/>
            </a:prstGeom>
          </p:spPr>
        </p:pic>
        <p:cxnSp>
          <p:nvCxnSpPr>
            <p:cNvPr id="60" name="Straight Arrow Connector 59">
              <a:extLst>
                <a:ext uri="{FF2B5EF4-FFF2-40B4-BE49-F238E27FC236}">
                  <a16:creationId xmlns:a16="http://schemas.microsoft.com/office/drawing/2014/main" id="{544BFC38-BE42-1048-8B85-20387DFDC4C9}"/>
                </a:ext>
              </a:extLst>
            </p:cNvPr>
            <p:cNvCxnSpPr>
              <a:cxnSpLocks/>
            </p:cNvCxnSpPr>
            <p:nvPr/>
          </p:nvCxnSpPr>
          <p:spPr>
            <a:xfrm flipV="1">
              <a:off x="9351053" y="5621462"/>
              <a:ext cx="265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6901FE1E-7571-6B4D-A9B6-61B0E262B1AC}"/>
                </a:ext>
              </a:extLst>
            </p:cNvPr>
            <p:cNvCxnSpPr>
              <a:cxnSpLocks/>
            </p:cNvCxnSpPr>
            <p:nvPr/>
          </p:nvCxnSpPr>
          <p:spPr>
            <a:xfrm flipV="1">
              <a:off x="9368381" y="4976854"/>
              <a:ext cx="265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A7738ED-A696-8942-9230-27BF5DE5EB86}"/>
                </a:ext>
              </a:extLst>
            </p:cNvPr>
            <p:cNvCxnSpPr>
              <a:cxnSpLocks/>
              <a:endCxn id="2060" idx="1"/>
            </p:cNvCxnSpPr>
            <p:nvPr/>
          </p:nvCxnSpPr>
          <p:spPr>
            <a:xfrm flipV="1">
              <a:off x="9368012" y="4342436"/>
              <a:ext cx="251846" cy="14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Cube 27">
              <a:extLst>
                <a:ext uri="{FF2B5EF4-FFF2-40B4-BE49-F238E27FC236}">
                  <a16:creationId xmlns:a16="http://schemas.microsoft.com/office/drawing/2014/main" id="{2A7E4787-766E-CC44-9565-6E26B10B5840}"/>
                </a:ext>
              </a:extLst>
            </p:cNvPr>
            <p:cNvSpPr/>
            <p:nvPr/>
          </p:nvSpPr>
          <p:spPr>
            <a:xfrm>
              <a:off x="7589078" y="5000908"/>
              <a:ext cx="705911" cy="664314"/>
            </a:xfrm>
            <a:prstGeom prst="cube">
              <a:avLst>
                <a:gd name="adj" fmla="val 325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CBD145B-81B4-DA48-9FCA-EE347063E1C8}"/>
                </a:ext>
              </a:extLst>
            </p:cNvPr>
            <p:cNvSpPr txBox="1"/>
            <p:nvPr/>
          </p:nvSpPr>
          <p:spPr>
            <a:xfrm>
              <a:off x="6874796" y="4349223"/>
              <a:ext cx="1176925" cy="461665"/>
            </a:xfrm>
            <a:prstGeom prst="rect">
              <a:avLst/>
            </a:prstGeom>
            <a:noFill/>
          </p:spPr>
          <p:txBody>
            <a:bodyPr wrap="none" rtlCol="0">
              <a:spAutoFit/>
            </a:bodyPr>
            <a:lstStyle/>
            <a:p>
              <a:r>
                <a:rPr lang="en-US" dirty="0"/>
                <a:t>NODDI</a:t>
              </a:r>
            </a:p>
          </p:txBody>
        </p:sp>
        <p:sp>
          <p:nvSpPr>
            <p:cNvPr id="33" name="Cube 32">
              <a:extLst>
                <a:ext uri="{FF2B5EF4-FFF2-40B4-BE49-F238E27FC236}">
                  <a16:creationId xmlns:a16="http://schemas.microsoft.com/office/drawing/2014/main" id="{1C88BD74-29E5-8C41-88F5-15AC3EB447B6}"/>
                </a:ext>
              </a:extLst>
            </p:cNvPr>
            <p:cNvSpPr/>
            <p:nvPr/>
          </p:nvSpPr>
          <p:spPr>
            <a:xfrm>
              <a:off x="8710609" y="5331683"/>
              <a:ext cx="705911" cy="664314"/>
            </a:xfrm>
            <a:prstGeom prst="cube">
              <a:avLst>
                <a:gd name="adj" fmla="val 325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a:extLst>
                <a:ext uri="{FF2B5EF4-FFF2-40B4-BE49-F238E27FC236}">
                  <a16:creationId xmlns:a16="http://schemas.microsoft.com/office/drawing/2014/main" id="{212FC39D-D086-104D-B924-35F2EEE1C1C1}"/>
                </a:ext>
              </a:extLst>
            </p:cNvPr>
            <p:cNvSpPr/>
            <p:nvPr/>
          </p:nvSpPr>
          <p:spPr>
            <a:xfrm>
              <a:off x="8730187" y="4698952"/>
              <a:ext cx="705911" cy="664314"/>
            </a:xfrm>
            <a:prstGeom prst="cube">
              <a:avLst>
                <a:gd name="adj" fmla="val 325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0195A73C-133F-F44D-A824-EDD8B31ED261}"/>
                </a:ext>
              </a:extLst>
            </p:cNvPr>
            <p:cNvSpPr/>
            <p:nvPr/>
          </p:nvSpPr>
          <p:spPr>
            <a:xfrm>
              <a:off x="8744075" y="4047943"/>
              <a:ext cx="705911" cy="664314"/>
            </a:xfrm>
            <a:prstGeom prst="cube">
              <a:avLst>
                <a:gd name="adj" fmla="val 325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208AAEB5-CC5F-7F47-BF54-E10460051BA5}"/>
                </a:ext>
              </a:extLst>
            </p:cNvPr>
            <p:cNvCxnSpPr>
              <a:cxnSpLocks/>
              <a:stCxn id="28" idx="5"/>
              <a:endCxn id="31" idx="2"/>
            </p:cNvCxnSpPr>
            <p:nvPr/>
          </p:nvCxnSpPr>
          <p:spPr>
            <a:xfrm flipV="1">
              <a:off x="8294989" y="4488151"/>
              <a:ext cx="449086" cy="7368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65F1641-260F-FE49-B1AD-237C98D100B1}"/>
                </a:ext>
              </a:extLst>
            </p:cNvPr>
            <p:cNvCxnSpPr>
              <a:stCxn id="28" idx="5"/>
              <a:endCxn id="32" idx="2"/>
            </p:cNvCxnSpPr>
            <p:nvPr/>
          </p:nvCxnSpPr>
          <p:spPr>
            <a:xfrm flipV="1">
              <a:off x="8294989" y="5139160"/>
              <a:ext cx="435198" cy="858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C0F6A9-3DD8-4043-BAA1-5547894D7E47}"/>
                </a:ext>
              </a:extLst>
            </p:cNvPr>
            <p:cNvCxnSpPr>
              <a:stCxn id="28" idx="5"/>
              <a:endCxn id="33" idx="2"/>
            </p:cNvCxnSpPr>
            <p:nvPr/>
          </p:nvCxnSpPr>
          <p:spPr>
            <a:xfrm>
              <a:off x="8294989" y="5225014"/>
              <a:ext cx="415620" cy="5468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2" name="Picture 4" descr="/Users/afaiyaz/Library/Group Containers/UBF8T346G9.Office/ConnectorClipboard/image15867162329130.png">
              <a:extLst>
                <a:ext uri="{FF2B5EF4-FFF2-40B4-BE49-F238E27FC236}">
                  <a16:creationId xmlns:a16="http://schemas.microsoft.com/office/drawing/2014/main" id="{0115252E-505D-ED4E-82A6-F500DCA86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30856" y="5522894"/>
              <a:ext cx="1464439" cy="1971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sers/afaiyaz/Library/Group Containers/UBF8T346G9.Office/ConnectorClipboard/image15867162517340.png">
              <a:extLst>
                <a:ext uri="{FF2B5EF4-FFF2-40B4-BE49-F238E27FC236}">
                  <a16:creationId xmlns:a16="http://schemas.microsoft.com/office/drawing/2014/main" id="{DDC566B4-306C-0E40-B21B-7E109A3FE6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8500" y="5644891"/>
              <a:ext cx="3048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sers/afaiyaz/Library/Group Containers/UBF8T346G9.Office/ConnectorClipboard/image15867162714230.png">
              <a:extLst>
                <a:ext uri="{FF2B5EF4-FFF2-40B4-BE49-F238E27FC236}">
                  <a16:creationId xmlns:a16="http://schemas.microsoft.com/office/drawing/2014/main" id="{C3EBDCC0-94C2-D743-BF8C-B61C4E7A97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96216" y="4342436"/>
              <a:ext cx="2032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sers/afaiyaz/Library/Group Containers/UBF8T346G9.Office/ConnectorClipboard/image15867163033360.png">
              <a:extLst>
                <a:ext uri="{FF2B5EF4-FFF2-40B4-BE49-F238E27FC236}">
                  <a16:creationId xmlns:a16="http://schemas.microsoft.com/office/drawing/2014/main" id="{D234DA1D-90A9-1844-AA48-97FD024FC74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96216" y="5027797"/>
              <a:ext cx="2286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Users/afaiyaz/Library/Group Containers/UBF8T346G9.Office/ConnectorClipboard/image15867163295880.png">
              <a:extLst>
                <a:ext uri="{FF2B5EF4-FFF2-40B4-BE49-F238E27FC236}">
                  <a16:creationId xmlns:a16="http://schemas.microsoft.com/office/drawing/2014/main" id="{11501009-11B3-DA47-931F-98EA171CE8C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19858" y="4235594"/>
              <a:ext cx="1475437" cy="21368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Users/afaiyaz/Library/Group Containers/UBF8T346G9.Office/ConnectorClipboard/image15867165786740.png">
              <a:extLst>
                <a:ext uri="{FF2B5EF4-FFF2-40B4-BE49-F238E27FC236}">
                  <a16:creationId xmlns:a16="http://schemas.microsoft.com/office/drawing/2014/main" id="{4AB5F3FC-3B37-7543-B25E-9938707558E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49670" y="4873908"/>
              <a:ext cx="1442775" cy="23084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4" name="Straight Arrow Connector 63">
            <a:extLst>
              <a:ext uri="{FF2B5EF4-FFF2-40B4-BE49-F238E27FC236}">
                <a16:creationId xmlns:a16="http://schemas.microsoft.com/office/drawing/2014/main" id="{835ECA97-3607-E24D-897F-84B51607AE43}"/>
              </a:ext>
            </a:extLst>
          </p:cNvPr>
          <p:cNvCxnSpPr>
            <a:cxnSpLocks/>
          </p:cNvCxnSpPr>
          <p:nvPr/>
        </p:nvCxnSpPr>
        <p:spPr>
          <a:xfrm flipV="1">
            <a:off x="3232916" y="4499753"/>
            <a:ext cx="510016"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64" name="Picture 16" descr="/Users/afaiyaz/Library/Group Containers/UBF8T346G9.Office/ConnectorClipboard/image15867167471100.png">
            <a:extLst>
              <a:ext uri="{FF2B5EF4-FFF2-40B4-BE49-F238E27FC236}">
                <a16:creationId xmlns:a16="http://schemas.microsoft.com/office/drawing/2014/main" id="{0C00BCDE-AE40-F844-AF74-E78CD2E4330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26615" y="4196648"/>
            <a:ext cx="988431" cy="625704"/>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a:extLst>
              <a:ext uri="{FF2B5EF4-FFF2-40B4-BE49-F238E27FC236}">
                <a16:creationId xmlns:a16="http://schemas.microsoft.com/office/drawing/2014/main" id="{7D5D1B1F-3387-7D44-8CFF-D0623222EC4E}"/>
              </a:ext>
            </a:extLst>
          </p:cNvPr>
          <p:cNvCxnSpPr>
            <a:cxnSpLocks/>
            <a:stCxn id="2064" idx="2"/>
          </p:cNvCxnSpPr>
          <p:nvPr/>
        </p:nvCxnSpPr>
        <p:spPr>
          <a:xfrm>
            <a:off x="4220831" y="4822352"/>
            <a:ext cx="1793" cy="316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68" name="Picture 20" descr="/Users/afaiyaz/Library/Group Containers/UBF8T346G9.Office/ConnectorClipboard/image15867168657400.png">
            <a:extLst>
              <a:ext uri="{FF2B5EF4-FFF2-40B4-BE49-F238E27FC236}">
                <a16:creationId xmlns:a16="http://schemas.microsoft.com/office/drawing/2014/main" id="{E17A43DE-4F66-2F44-9C73-DD90036AA82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93339" y="5164067"/>
            <a:ext cx="1724669" cy="56667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C111BE6B-4952-9B45-89AF-120A930194F5}"/>
              </a:ext>
            </a:extLst>
          </p:cNvPr>
          <p:cNvPicPr>
            <a:picLocks noChangeAspect="1"/>
          </p:cNvPicPr>
          <p:nvPr/>
        </p:nvPicPr>
        <p:blipFill>
          <a:blip r:embed="rId18"/>
          <a:stretch>
            <a:fillRect/>
          </a:stretch>
        </p:blipFill>
        <p:spPr>
          <a:xfrm>
            <a:off x="1821795" y="5065363"/>
            <a:ext cx="676160" cy="762146"/>
          </a:xfrm>
          <a:prstGeom prst="rect">
            <a:avLst/>
          </a:prstGeom>
        </p:spPr>
      </p:pic>
      <p:cxnSp>
        <p:nvCxnSpPr>
          <p:cNvPr id="75" name="Straight Arrow Connector 74">
            <a:extLst>
              <a:ext uri="{FF2B5EF4-FFF2-40B4-BE49-F238E27FC236}">
                <a16:creationId xmlns:a16="http://schemas.microsoft.com/office/drawing/2014/main" id="{9632CC19-A472-EC45-972D-BF6E992C70B5}"/>
              </a:ext>
            </a:extLst>
          </p:cNvPr>
          <p:cNvCxnSpPr>
            <a:cxnSpLocks/>
            <a:stCxn id="2068" idx="1"/>
            <a:endCxn id="57" idx="3"/>
          </p:cNvCxnSpPr>
          <p:nvPr/>
        </p:nvCxnSpPr>
        <p:spPr>
          <a:xfrm flipH="1" flipV="1">
            <a:off x="2497955" y="5446436"/>
            <a:ext cx="495384" cy="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71F3403-DCFB-BC47-B70E-3B1FF198ED11}"/>
              </a:ext>
            </a:extLst>
          </p:cNvPr>
          <p:cNvCxnSpPr>
            <a:stCxn id="2060" idx="3"/>
            <a:endCxn id="6" idx="1"/>
          </p:cNvCxnSpPr>
          <p:nvPr/>
        </p:nvCxnSpPr>
        <p:spPr>
          <a:xfrm>
            <a:off x="10021913" y="4079664"/>
            <a:ext cx="210722" cy="592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65985B6F-5B8C-8D4F-9F14-D1AD759294E1}"/>
              </a:ext>
            </a:extLst>
          </p:cNvPr>
          <p:cNvCxnSpPr>
            <a:cxnSpLocks/>
            <a:stCxn id="2062" idx="3"/>
            <a:endCxn id="6" idx="1"/>
          </p:cNvCxnSpPr>
          <p:nvPr/>
        </p:nvCxnSpPr>
        <p:spPr>
          <a:xfrm flipV="1">
            <a:off x="10019063" y="4672616"/>
            <a:ext cx="213572" cy="539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70" name="Picture 22" descr="/Users/afaiyaz/Library/Group Containers/UBF8T346G9.Office/ConnectorClipboard/image15867178749090.png">
            <a:extLst>
              <a:ext uri="{FF2B5EF4-FFF2-40B4-BE49-F238E27FC236}">
                <a16:creationId xmlns:a16="http://schemas.microsoft.com/office/drawing/2014/main" id="{6C45029A-075B-FC48-B9A6-5B69D0801F1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0600" y="5736324"/>
            <a:ext cx="1155700" cy="3175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C35DA19-5E90-C34A-AE24-DCFEE937D824}"/>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54" name="TextBox 53">
            <a:extLst>
              <a:ext uri="{FF2B5EF4-FFF2-40B4-BE49-F238E27FC236}">
                <a16:creationId xmlns:a16="http://schemas.microsoft.com/office/drawing/2014/main" id="{023B7D7B-7C20-A14D-A63F-5A1E42165D59}"/>
              </a:ext>
            </a:extLst>
          </p:cNvPr>
          <p:cNvSpPr txBox="1"/>
          <p:nvPr/>
        </p:nvSpPr>
        <p:spPr>
          <a:xfrm>
            <a:off x="8659818" y="1205428"/>
            <a:ext cx="402674" cy="307777"/>
          </a:xfrm>
          <a:prstGeom prst="rect">
            <a:avLst/>
          </a:prstGeom>
          <a:solidFill>
            <a:schemeClr val="bg1"/>
          </a:solidFill>
        </p:spPr>
        <p:txBody>
          <a:bodyPr wrap="none" rtlCol="0">
            <a:spAutoFit/>
          </a:bodyPr>
          <a:lstStyle/>
          <a:p>
            <a:r>
              <a:rPr lang="en-US" sz="1400" dirty="0"/>
              <a:t>(a)</a:t>
            </a:r>
          </a:p>
        </p:txBody>
      </p:sp>
      <p:sp>
        <p:nvSpPr>
          <p:cNvPr id="56" name="TextBox 55">
            <a:extLst>
              <a:ext uri="{FF2B5EF4-FFF2-40B4-BE49-F238E27FC236}">
                <a16:creationId xmlns:a16="http://schemas.microsoft.com/office/drawing/2014/main" id="{EFDD9A01-3AC7-E544-8369-1F2780EED0ED}"/>
              </a:ext>
            </a:extLst>
          </p:cNvPr>
          <p:cNvSpPr txBox="1"/>
          <p:nvPr/>
        </p:nvSpPr>
        <p:spPr>
          <a:xfrm>
            <a:off x="11244921" y="1208229"/>
            <a:ext cx="402674" cy="307777"/>
          </a:xfrm>
          <a:prstGeom prst="rect">
            <a:avLst/>
          </a:prstGeom>
          <a:solidFill>
            <a:schemeClr val="bg1"/>
          </a:solidFill>
        </p:spPr>
        <p:txBody>
          <a:bodyPr wrap="none" rtlCol="0">
            <a:spAutoFit/>
          </a:bodyPr>
          <a:lstStyle/>
          <a:p>
            <a:r>
              <a:rPr lang="en-US" sz="1400" dirty="0"/>
              <a:t>(b)</a:t>
            </a:r>
          </a:p>
        </p:txBody>
      </p:sp>
      <p:sp>
        <p:nvSpPr>
          <p:cNvPr id="58" name="TextBox 57">
            <a:extLst>
              <a:ext uri="{FF2B5EF4-FFF2-40B4-BE49-F238E27FC236}">
                <a16:creationId xmlns:a16="http://schemas.microsoft.com/office/drawing/2014/main" id="{A4675EF7-0C89-424B-A7C6-F466432EEC2D}"/>
              </a:ext>
            </a:extLst>
          </p:cNvPr>
          <p:cNvSpPr txBox="1"/>
          <p:nvPr/>
        </p:nvSpPr>
        <p:spPr>
          <a:xfrm>
            <a:off x="966494" y="4001280"/>
            <a:ext cx="393056" cy="307777"/>
          </a:xfrm>
          <a:prstGeom prst="rect">
            <a:avLst/>
          </a:prstGeom>
          <a:solidFill>
            <a:schemeClr val="bg1"/>
          </a:solidFill>
        </p:spPr>
        <p:txBody>
          <a:bodyPr wrap="none" rtlCol="0">
            <a:spAutoFit/>
          </a:bodyPr>
          <a:lstStyle/>
          <a:p>
            <a:r>
              <a:rPr lang="en-US" sz="1400" dirty="0"/>
              <a:t>(c)</a:t>
            </a:r>
          </a:p>
        </p:txBody>
      </p:sp>
      <p:sp>
        <p:nvSpPr>
          <p:cNvPr id="59" name="TextBox 58">
            <a:extLst>
              <a:ext uri="{FF2B5EF4-FFF2-40B4-BE49-F238E27FC236}">
                <a16:creationId xmlns:a16="http://schemas.microsoft.com/office/drawing/2014/main" id="{7FF3D5B1-EC81-7849-A6AB-CACC8B7E59CC}"/>
              </a:ext>
            </a:extLst>
          </p:cNvPr>
          <p:cNvSpPr txBox="1"/>
          <p:nvPr/>
        </p:nvSpPr>
        <p:spPr>
          <a:xfrm>
            <a:off x="5401737" y="4141526"/>
            <a:ext cx="402674" cy="307777"/>
          </a:xfrm>
          <a:prstGeom prst="rect">
            <a:avLst/>
          </a:prstGeom>
          <a:solidFill>
            <a:schemeClr val="bg1"/>
          </a:solidFill>
        </p:spPr>
        <p:txBody>
          <a:bodyPr wrap="none" rtlCol="0">
            <a:spAutoFit/>
          </a:bodyPr>
          <a:lstStyle/>
          <a:p>
            <a:r>
              <a:rPr lang="en-US" sz="1400" dirty="0"/>
              <a:t>(d)</a:t>
            </a:r>
          </a:p>
        </p:txBody>
      </p:sp>
      <p:sp>
        <p:nvSpPr>
          <p:cNvPr id="62" name="TextBox 61">
            <a:extLst>
              <a:ext uri="{FF2B5EF4-FFF2-40B4-BE49-F238E27FC236}">
                <a16:creationId xmlns:a16="http://schemas.microsoft.com/office/drawing/2014/main" id="{33A1D3BB-8AD3-6C45-8CE6-89EC8DD77B8B}"/>
              </a:ext>
            </a:extLst>
          </p:cNvPr>
          <p:cNvSpPr txBox="1"/>
          <p:nvPr/>
        </p:nvSpPr>
        <p:spPr>
          <a:xfrm>
            <a:off x="1033677" y="1162207"/>
            <a:ext cx="402674" cy="307777"/>
          </a:xfrm>
          <a:prstGeom prst="rect">
            <a:avLst/>
          </a:prstGeom>
          <a:solidFill>
            <a:schemeClr val="bg1"/>
          </a:solidFill>
        </p:spPr>
        <p:txBody>
          <a:bodyPr wrap="none" rtlCol="0">
            <a:spAutoFit/>
          </a:bodyPr>
          <a:lstStyle/>
          <a:p>
            <a:r>
              <a:rPr lang="en-US" sz="1400" dirty="0"/>
              <a:t>(e)</a:t>
            </a:r>
          </a:p>
        </p:txBody>
      </p:sp>
    </p:spTree>
    <p:extLst>
      <p:ext uri="{BB962C8B-B14F-4D97-AF65-F5344CB8AC3E}">
        <p14:creationId xmlns:p14="http://schemas.microsoft.com/office/powerpoint/2010/main" val="1044480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B2D7A693-5BE2-BC44-90B4-A1A7A26BAE77}"/>
              </a:ext>
            </a:extLst>
          </p:cNvPr>
          <p:cNvSpPr txBox="1">
            <a:spLocks noChangeArrowheads="1"/>
          </p:cNvSpPr>
          <p:nvPr/>
        </p:nvSpPr>
        <p:spPr bwMode="auto">
          <a:xfrm>
            <a:off x="2396401" y="324996"/>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451" b="1" dirty="0">
                <a:latin typeface="Arial" panose="020B0604020202020204" pitchFamily="34" charset="0"/>
              </a:rPr>
              <a:t>The diffusion ellipsoids and tensors for isotropic unrestricted diffusion, isotropic restricted diffusion, and anisotropic restricted diffusion are shown.</a:t>
            </a:r>
          </a:p>
        </p:txBody>
      </p:sp>
      <p:pic>
        <p:nvPicPr>
          <p:cNvPr id="3074" name="Picture 2">
            <a:extLst>
              <a:ext uri="{FF2B5EF4-FFF2-40B4-BE49-F238E27FC236}">
                <a16:creationId xmlns:a16="http://schemas.microsoft.com/office/drawing/2014/main" id="{52BA6775-7BD0-E549-8F0D-14F058158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6881" y="5945315"/>
            <a:ext cx="2921760" cy="63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15AB9732-045C-0D40-871E-25AAFD84E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922596"/>
            <a:ext cx="6278400" cy="489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a:extLst>
              <a:ext uri="{FF2B5EF4-FFF2-40B4-BE49-F238E27FC236}">
                <a16:creationId xmlns:a16="http://schemas.microsoft.com/office/drawing/2014/main" id="{2D524BE1-FAB8-3D49-A0F6-3B1D33FB7C87}"/>
              </a:ext>
            </a:extLst>
          </p:cNvPr>
          <p:cNvSpPr txBox="1">
            <a:spLocks noChangeArrowheads="1"/>
          </p:cNvSpPr>
          <p:nvPr/>
        </p:nvSpPr>
        <p:spPr bwMode="auto">
          <a:xfrm>
            <a:off x="3505201" y="5915076"/>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89" b="1">
                <a:latin typeface="Arial" panose="020B0604020202020204" pitchFamily="34" charset="0"/>
              </a:rPr>
              <a:t>P. Mukherjee et al. AJNR Am J Neuroradiol 2008;29:632-641</a:t>
            </a:r>
          </a:p>
        </p:txBody>
      </p:sp>
      <p:sp>
        <p:nvSpPr>
          <p:cNvPr id="3077" name="Text Box 5">
            <a:extLst>
              <a:ext uri="{FF2B5EF4-FFF2-40B4-BE49-F238E27FC236}">
                <a16:creationId xmlns:a16="http://schemas.microsoft.com/office/drawing/2014/main" id="{621C08C3-1E19-2F43-AA01-56665B53B06C}"/>
              </a:ext>
            </a:extLst>
          </p:cNvPr>
          <p:cNvSpPr txBox="1">
            <a:spLocks noChangeArrowheads="1"/>
          </p:cNvSpPr>
          <p:nvPr/>
        </p:nvSpPr>
        <p:spPr bwMode="auto">
          <a:xfrm>
            <a:off x="7318630" y="6635880"/>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9pPr>
          </a:lstStyle>
          <a:p>
            <a:r>
              <a:rPr lang="en-GB" altLang="en-US" sz="907" dirty="0">
                <a:latin typeface="Arial" panose="020B0604020202020204" pitchFamily="34" charset="0"/>
              </a:rPr>
              <a:t>©2008 by American Society of Neuroradiology</a:t>
            </a:r>
          </a:p>
        </p:txBody>
      </p:sp>
      <p:sp>
        <p:nvSpPr>
          <p:cNvPr id="2" name="Right Brace 1">
            <a:extLst>
              <a:ext uri="{FF2B5EF4-FFF2-40B4-BE49-F238E27FC236}">
                <a16:creationId xmlns:a16="http://schemas.microsoft.com/office/drawing/2014/main" id="{F31BAE80-CF9E-194F-83A3-D6CCD4EB078E}"/>
              </a:ext>
            </a:extLst>
          </p:cNvPr>
          <p:cNvSpPr/>
          <p:nvPr/>
        </p:nvSpPr>
        <p:spPr>
          <a:xfrm rot="10800000">
            <a:off x="3137760" y="3067235"/>
            <a:ext cx="152400" cy="2971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F7A30317-00F2-334A-8EB9-B9783B07AD1B}"/>
              </a:ext>
            </a:extLst>
          </p:cNvPr>
          <p:cNvSpPr txBox="1"/>
          <p:nvPr/>
        </p:nvSpPr>
        <p:spPr>
          <a:xfrm>
            <a:off x="2330493" y="4370180"/>
            <a:ext cx="556563" cy="369332"/>
          </a:xfrm>
          <a:prstGeom prst="rect">
            <a:avLst/>
          </a:prstGeom>
          <a:noFill/>
        </p:spPr>
        <p:txBody>
          <a:bodyPr wrap="none" rtlCol="0">
            <a:spAutoFit/>
          </a:bodyPr>
          <a:lstStyle/>
          <a:p>
            <a:r>
              <a:rPr lang="en-US" sz="1800" dirty="0"/>
              <a:t>DTI</a:t>
            </a:r>
          </a:p>
        </p:txBody>
      </p:sp>
      <p:sp>
        <p:nvSpPr>
          <p:cNvPr id="4" name="Left Brace 3">
            <a:extLst>
              <a:ext uri="{FF2B5EF4-FFF2-40B4-BE49-F238E27FC236}">
                <a16:creationId xmlns:a16="http://schemas.microsoft.com/office/drawing/2014/main" id="{93E0F33A-CFAA-744E-ABE6-7B4F5DB63D39}"/>
              </a:ext>
            </a:extLst>
          </p:cNvPr>
          <p:cNvSpPr/>
          <p:nvPr/>
        </p:nvSpPr>
        <p:spPr>
          <a:xfrm>
            <a:off x="3137759" y="922596"/>
            <a:ext cx="152401" cy="19922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5A723CC-6F47-6B4E-B771-A14093627A8E}"/>
              </a:ext>
            </a:extLst>
          </p:cNvPr>
          <p:cNvSpPr txBox="1"/>
          <p:nvPr/>
        </p:nvSpPr>
        <p:spPr>
          <a:xfrm>
            <a:off x="2101780" y="1756318"/>
            <a:ext cx="928459" cy="369332"/>
          </a:xfrm>
          <a:prstGeom prst="rect">
            <a:avLst/>
          </a:prstGeom>
          <a:noFill/>
        </p:spPr>
        <p:txBody>
          <a:bodyPr wrap="none" rtlCol="0">
            <a:spAutoFit/>
          </a:bodyPr>
          <a:lstStyle/>
          <a:p>
            <a:r>
              <a:rPr lang="en-US" sz="1800" dirty="0"/>
              <a:t>NODDI</a:t>
            </a:r>
          </a:p>
        </p:txBody>
      </p:sp>
      <p:sp>
        <p:nvSpPr>
          <p:cNvPr id="6" name="TextBox 5">
            <a:extLst>
              <a:ext uri="{FF2B5EF4-FFF2-40B4-BE49-F238E27FC236}">
                <a16:creationId xmlns:a16="http://schemas.microsoft.com/office/drawing/2014/main" id="{DC9DDE1C-19FD-AF44-A644-116D85978300}"/>
              </a:ext>
            </a:extLst>
          </p:cNvPr>
          <p:cNvSpPr txBox="1"/>
          <p:nvPr/>
        </p:nvSpPr>
        <p:spPr>
          <a:xfrm>
            <a:off x="1074094" y="2133949"/>
            <a:ext cx="2055371" cy="307777"/>
          </a:xfrm>
          <a:prstGeom prst="rect">
            <a:avLst/>
          </a:prstGeom>
          <a:noFill/>
        </p:spPr>
        <p:txBody>
          <a:bodyPr wrap="none" rtlCol="0">
            <a:spAutoFit/>
          </a:bodyPr>
          <a:lstStyle/>
          <a:p>
            <a:r>
              <a:rPr lang="en-US" sz="1400" dirty="0"/>
              <a:t>Complex configurations</a:t>
            </a:r>
          </a:p>
        </p:txBody>
      </p:sp>
      <p:sp>
        <p:nvSpPr>
          <p:cNvPr id="12" name="TextBox 11">
            <a:extLst>
              <a:ext uri="{FF2B5EF4-FFF2-40B4-BE49-F238E27FC236}">
                <a16:creationId xmlns:a16="http://schemas.microsoft.com/office/drawing/2014/main" id="{28DC7739-43D3-F248-B49F-1830F666EEDD}"/>
              </a:ext>
            </a:extLst>
          </p:cNvPr>
          <p:cNvSpPr txBox="1"/>
          <p:nvPr/>
        </p:nvSpPr>
        <p:spPr>
          <a:xfrm>
            <a:off x="1082388" y="4689400"/>
            <a:ext cx="2214068" cy="523220"/>
          </a:xfrm>
          <a:prstGeom prst="rect">
            <a:avLst/>
          </a:prstGeom>
          <a:noFill/>
        </p:spPr>
        <p:txBody>
          <a:bodyPr wrap="none" rtlCol="0">
            <a:spAutoFit/>
          </a:bodyPr>
          <a:lstStyle/>
          <a:p>
            <a:r>
              <a:rPr lang="en-US" sz="1400" dirty="0"/>
              <a:t>Simple representation </a:t>
            </a:r>
          </a:p>
          <a:p>
            <a:r>
              <a:rPr lang="en-US" sz="1400" dirty="0"/>
              <a:t>of complex configurations</a:t>
            </a:r>
          </a:p>
        </p:txBody>
      </p:sp>
      <p:sp>
        <p:nvSpPr>
          <p:cNvPr id="7" name="Slide Number Placeholder 6">
            <a:extLst>
              <a:ext uri="{FF2B5EF4-FFF2-40B4-BE49-F238E27FC236}">
                <a16:creationId xmlns:a16="http://schemas.microsoft.com/office/drawing/2014/main" id="{3A475D26-975C-114B-A359-8B18F3F8679E}"/>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247810872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8A9EE9-4AEA-FC4A-930E-2C15D1406E95}"/>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3" name="Picture 2">
            <a:extLst>
              <a:ext uri="{FF2B5EF4-FFF2-40B4-BE49-F238E27FC236}">
                <a16:creationId xmlns:a16="http://schemas.microsoft.com/office/drawing/2014/main" id="{0F5B9392-945B-9A4C-9A73-1E34359C38DD}"/>
              </a:ext>
            </a:extLst>
          </p:cNvPr>
          <p:cNvPicPr>
            <a:picLocks noChangeAspect="1"/>
          </p:cNvPicPr>
          <p:nvPr/>
        </p:nvPicPr>
        <p:blipFill rotWithShape="1">
          <a:blip r:embed="rId3"/>
          <a:srcRect l="14567" b="66149"/>
          <a:stretch/>
        </p:blipFill>
        <p:spPr>
          <a:xfrm>
            <a:off x="1143000" y="762000"/>
            <a:ext cx="10012261" cy="2514600"/>
          </a:xfrm>
          <a:prstGeom prst="rect">
            <a:avLst/>
          </a:prstGeom>
        </p:spPr>
      </p:pic>
      <p:sp>
        <p:nvSpPr>
          <p:cNvPr id="7" name="TextBox 6">
            <a:extLst>
              <a:ext uri="{FF2B5EF4-FFF2-40B4-BE49-F238E27FC236}">
                <a16:creationId xmlns:a16="http://schemas.microsoft.com/office/drawing/2014/main" id="{8DD054A5-4340-8D40-A7D7-A7D7A6BC3A86}"/>
              </a:ext>
            </a:extLst>
          </p:cNvPr>
          <p:cNvSpPr txBox="1"/>
          <p:nvPr/>
        </p:nvSpPr>
        <p:spPr>
          <a:xfrm>
            <a:off x="1257299" y="3429000"/>
            <a:ext cx="9783661" cy="2862322"/>
          </a:xfrm>
          <a:prstGeom prst="rect">
            <a:avLst/>
          </a:prstGeom>
          <a:noFill/>
        </p:spPr>
        <p:txBody>
          <a:bodyPr wrap="square" rtlCol="0">
            <a:spAutoFit/>
          </a:bodyPr>
          <a:lstStyle/>
          <a:p>
            <a:r>
              <a:rPr lang="en-US" sz="2000" dirty="0"/>
              <a:t>In simpler terms,</a:t>
            </a:r>
          </a:p>
          <a:p>
            <a:pPr marL="800100" lvl="1" indent="-342900">
              <a:buFont typeface="Arial" panose="020B0604020202020204" pitchFamily="34" charset="0"/>
              <a:buChar char="•"/>
            </a:pPr>
            <a:r>
              <a:rPr lang="en-US" sz="2000" dirty="0"/>
              <a:t>Intra-Cellular Volume fraction (ICVF or  v</a:t>
            </a:r>
            <a:r>
              <a:rPr lang="en-US" sz="2000" baseline="-25000" dirty="0"/>
              <a:t>ic</a:t>
            </a:r>
            <a:r>
              <a:rPr lang="en-US" sz="2000" dirty="0"/>
              <a:t>) </a:t>
            </a:r>
          </a:p>
          <a:p>
            <a:pPr lvl="2"/>
            <a:r>
              <a:rPr lang="en-US" sz="2000" dirty="0"/>
              <a:t>– represents fiber/axon density. </a:t>
            </a:r>
          </a:p>
          <a:p>
            <a:pPr lvl="2"/>
            <a:r>
              <a:rPr lang="en-US" sz="2000" dirty="0"/>
              <a:t>–  also termed as Neurite Density Index (NDI). </a:t>
            </a:r>
          </a:p>
          <a:p>
            <a:pPr lvl="2"/>
            <a:r>
              <a:rPr lang="en-US" sz="2000" dirty="0"/>
              <a:t>– Signal contribution of fibrous compartment.</a:t>
            </a:r>
          </a:p>
          <a:p>
            <a:pPr marL="800100" lvl="1" indent="-342900">
              <a:buFont typeface="Arial" panose="020B0604020202020204" pitchFamily="34" charset="0"/>
              <a:buChar char="•"/>
            </a:pPr>
            <a:r>
              <a:rPr lang="en-US" sz="2000" dirty="0"/>
              <a:t>Orientation Dispersion Index (ODI) – denotes the geometry of the fibers.</a:t>
            </a:r>
          </a:p>
          <a:p>
            <a:pPr marL="800100" lvl="1" indent="-342900">
              <a:buFont typeface="Arial" panose="020B0604020202020204" pitchFamily="34" charset="0"/>
              <a:buChar char="•"/>
            </a:pPr>
            <a:r>
              <a:rPr lang="en-US" sz="2000" dirty="0"/>
              <a:t>Isotropic Volume fraction (ISO) – denotes the standing water content in the voxel</a:t>
            </a:r>
          </a:p>
          <a:p>
            <a:pPr lvl="1"/>
            <a:endParaRPr lang="en-US" sz="2000" dirty="0"/>
          </a:p>
        </p:txBody>
      </p:sp>
    </p:spTree>
    <p:extLst>
      <p:ext uri="{BB962C8B-B14F-4D97-AF65-F5344CB8AC3E}">
        <p14:creationId xmlns:p14="http://schemas.microsoft.com/office/powerpoint/2010/main" val="17974795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71818</TotalTime>
  <Words>2795</Words>
  <Application>Microsoft Macintosh PowerPoint</Application>
  <PresentationFormat>Widescreen</PresentationFormat>
  <Paragraphs>269</Paragraphs>
  <Slides>12</Slides>
  <Notes>10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Calibri Light</vt:lpstr>
      <vt:lpstr>Cambria Math</vt:lpstr>
      <vt:lpstr>inherit</vt:lpstr>
      <vt:lpstr>Roboto</vt:lpstr>
      <vt:lpstr>STIXGeneral</vt:lpstr>
      <vt:lpstr>Times New Roman</vt:lpstr>
      <vt:lpstr>Wingdings</vt:lpstr>
      <vt:lpstr>Office Theme</vt:lpstr>
      <vt:lpstr>Estimation of brain microstructural parameters with diffusion MRI</vt:lpstr>
      <vt:lpstr>PowerPoint Presentation</vt:lpstr>
      <vt:lpstr>PowerPoint Presentation</vt:lpstr>
      <vt:lpstr>PowerPoint Presentation</vt:lpstr>
      <vt:lpstr>PowerPoint Presentation</vt:lpstr>
      <vt:lpstr>PowerPoint Presentation</vt:lpstr>
      <vt:lpstr>Hypothesis behind DTI and NODDI</vt:lpstr>
      <vt:lpstr>PowerPoint Presentation</vt:lpstr>
      <vt:lpstr>PowerPoint Presentation</vt:lpstr>
      <vt:lpstr>Background: NODDI (Zhang,2011,2012)</vt:lpstr>
      <vt:lpstr>NODDI fitting alternatives  ( to address fitting time and multi-shell constraint)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Investigation of microstructural integrity in HIV cART</dc:title>
  <dc:subject/>
  <dc:creator>Faiyaz, Abrar</dc:creator>
  <cp:keywords/>
  <dc:description/>
  <cp:lastModifiedBy>Faiyaz, Abrar</cp:lastModifiedBy>
  <cp:revision>758</cp:revision>
  <cp:lastPrinted>2020-05-14T17:04:00Z</cp:lastPrinted>
  <dcterms:created xsi:type="dcterms:W3CDTF">2020-03-04T15:57:28Z</dcterms:created>
  <dcterms:modified xsi:type="dcterms:W3CDTF">2022-11-03T14:27:23Z</dcterms:modified>
  <cp:category/>
</cp:coreProperties>
</file>